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70" r:id="rId3"/>
    <p:sldId id="262" r:id="rId4"/>
    <p:sldId id="257" r:id="rId5"/>
    <p:sldId id="258" r:id="rId6"/>
    <p:sldId id="259" r:id="rId7"/>
    <p:sldId id="260" r:id="rId8"/>
    <p:sldId id="261" r:id="rId9"/>
    <p:sldId id="264" r:id="rId10"/>
    <p:sldId id="263" r:id="rId11"/>
    <p:sldId id="265" r:id="rId12"/>
    <p:sldId id="266" r:id="rId13"/>
    <p:sldId id="267" r:id="rId14"/>
    <p:sldId id="268" r:id="rId15"/>
    <p:sldId id="269" r:id="rId16"/>
    <p:sldId id="278" r:id="rId17"/>
    <p:sldId id="281" r:id="rId18"/>
    <p:sldId id="286" r:id="rId19"/>
    <p:sldId id="279" r:id="rId20"/>
    <p:sldId id="280" r:id="rId21"/>
    <p:sldId id="282" r:id="rId22"/>
    <p:sldId id="283" r:id="rId23"/>
    <p:sldId id="284" r:id="rId24"/>
    <p:sldId id="285" r:id="rId25"/>
    <p:sldId id="272" r:id="rId26"/>
    <p:sldId id="273" r:id="rId27"/>
    <p:sldId id="274" r:id="rId28"/>
    <p:sldId id="275" r:id="rId29"/>
    <p:sldId id="271" r:id="rId30"/>
    <p:sldId id="276" r:id="rId31"/>
    <p:sldId id="27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FCD00D-5EAB-4A3A-8A47-9043DB717095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FF69FB-E294-4EC5-9878-F45DD49F7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524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0C731-FCE0-4136-9958-175CFE240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4764E7-5941-4453-AF1A-847A8E3395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C0944B-9206-4F21-A056-3AC4EA25E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950ED-5B9A-4F9F-9548-B550B2937CBF}" type="datetime1">
              <a:rPr lang="en-US" smtClean="0"/>
              <a:t>10/4/2019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57262-E233-4537-9585-A0DB44B1D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F139F-44A0-4911-A1C5-BC3E29EA3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/>
            </a:lvl1pPr>
          </a:lstStyle>
          <a:p>
            <a:fld id="{BC95272D-BA6A-44D1-809F-5190000B3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032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515AA-38D1-4B17-BA3A-2FC9670AB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8F2B7D-2AF3-4BE9-AD71-CC45998E7C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82747C-6925-495C-BAE9-EA083F282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203FD-3B67-456B-9C45-BC284D51B7B1}" type="datetime1">
              <a:rPr lang="en-US" smtClean="0"/>
              <a:t>10/4/2019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6E92E0-3BD0-4F84-BED5-86CE665B3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ADDBC-1461-4166-BE36-2D51A1BA2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272D-BA6A-44D1-809F-5190000B3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01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C7ED62-CB38-49B6-ADF1-3C43DE77E3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EBB82D-F0FF-401D-8146-84A8C95C50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5E9D1-3CCC-4460-80BE-4F38EEB8F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CEE3D-31F7-4EF5-A286-EF6E400D192B}" type="datetime1">
              <a:rPr lang="en-US" smtClean="0"/>
              <a:t>10/4/2019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0895B-060E-4C00-A9BE-28D5A4CEF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81E05-E05E-4EB2-B249-E35623388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272D-BA6A-44D1-809F-5190000B3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06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F6207-603A-400E-A71C-03343715E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76D27-2C0F-4EDE-B626-302F64F723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A5230-C6ED-4560-A741-954311D09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C48C8-8CDD-4CA1-85C7-5A1DE763BCD8}" type="datetime1">
              <a:rPr lang="en-US" smtClean="0"/>
              <a:t>10/4/2019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5DCFF-5AFD-48FA-9B16-71C477ADB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DB1254-603B-4A40-9674-3315B0DB9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BC95272D-BA6A-44D1-809F-5190000B3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619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311D8-942B-443A-9B2B-B3C458A4B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9F0EA-6E7D-4AC8-8C21-49F280DEEB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7411DF-E6F9-42D1-AD66-9510275AD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E89D-E3B2-4EDA-BFAD-7A7E0ACAC213}" type="datetime1">
              <a:rPr lang="en-US" smtClean="0"/>
              <a:t>10/4/2019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69C30-DB69-4EB2-8637-7AF6CABB1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11465-E8AB-4171-B547-0867413E8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272D-BA6A-44D1-809F-5190000B3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40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41036-D6BB-4A9F-BBF0-E94DD3B9B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9B195-CCAE-4084-B35C-D6516D0267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37B158-861E-4DDC-82EB-3CF49B006B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084AF3-01C8-4AD2-A613-788D68032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41A2-F7F0-4EE9-B021-7C0C88F9C327}" type="datetime1">
              <a:rPr lang="en-US" smtClean="0"/>
              <a:t>10/4/2019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8EDE9D-7886-4EC5-A521-0FB8AAB37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6FC8C-790D-4E51-9F3A-83C034FCF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fld id="{BC95272D-BA6A-44D1-809F-5190000B3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991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74234-6C25-494A-8B41-E0E3B2AD8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E233B-F545-4957-AC15-12E79A394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C120C6-2E76-4C0E-8225-26C8CC8D21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18377A-1BC9-47E7-B918-43E5E75AA8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BB7DD8-4B31-4690-AFB1-1E4F118D1C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0CFB2C-422C-4459-81B6-9511E8AD7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E1FAA-8002-4E74-96F8-DEA42413E2BF}" type="datetime1">
              <a:rPr lang="en-US" smtClean="0"/>
              <a:t>10/4/2019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9CFE9-7A01-457B-A980-A059B6363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715B90-892E-4395-A3CA-4E290734E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272D-BA6A-44D1-809F-5190000B3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5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3AE93-4B4A-49AD-BBED-702605F3D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152788-54BE-432C-9723-F6B29467D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E6507-DB36-469E-AF8E-C2B8B43A0BE0}" type="datetime1">
              <a:rPr lang="en-US" smtClean="0"/>
              <a:t>10/4/2019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C32510-8542-48D7-B4DF-D4027BB21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AEFF19-7E4A-4B70-8573-EB96E538D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BC95272D-BA6A-44D1-809F-5190000B3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450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9DF4B6-68EF-47B9-91E4-C1830BF6F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70AEC-500B-4FC1-8479-A195A5304938}" type="datetime1">
              <a:rPr lang="en-US" smtClean="0"/>
              <a:t>10/4/2019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1057F8-FDA9-4311-9A02-AEC2A30B4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71C4CC-065D-49E1-95BF-3FB0A39CC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BC95272D-BA6A-44D1-809F-5190000B3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714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69FDA-A2B7-4CB5-A410-D5EE564F9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650DE-122E-4E64-AC20-3AAAB3987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C5E16-3E0F-4B65-9A06-094AE38F06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77C42A-6042-497E-BEA4-20E6C38B6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61F81-228B-4C5E-9643-4FDAEE62192E}" type="datetime1">
              <a:rPr lang="en-US" smtClean="0"/>
              <a:t>10/4/2019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21A46-1B41-42B6-8C2E-CECBF23A9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2766D3-CD13-4DC7-9EBF-6E725D6B1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272D-BA6A-44D1-809F-5190000B3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916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E7AA1-2831-4757-B728-672D2F50A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2BBBC5-F425-4FCF-8664-E0D60B3283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836273-75E1-4D5E-A8A9-E2685D1C4B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1A898E-2D02-448D-917C-7C3518A43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08508-F2E7-4907-9320-EC3E8AD980B4}" type="datetime1">
              <a:rPr lang="en-US" smtClean="0"/>
              <a:t>10/4/2019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6164A8-7847-468A-94CB-1740F2F8B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601264-C1D3-4D91-A2BC-D18078643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272D-BA6A-44D1-809F-5190000B3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024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30086D-20EC-4336-8820-AC6539B79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51CF9C-A78B-4A6D-BD6C-D3921A21B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363A33-833F-4153-BC89-22D2D6907A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DEE32-0C3F-47E2-81C2-3D1E80FEB653}" type="datetime1">
              <a:rPr lang="en-US" smtClean="0"/>
              <a:t>10/4/2019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02847B-8BE5-46D1-86AE-66D2AF78D1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789AA2-F224-4752-9748-DC193C3EB9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5272D-BA6A-44D1-809F-5190000B3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477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Z1tQZ8glXg&amp;feature=youtu.be" TargetMode="External"/><Relationship Id="rId2" Type="http://schemas.openxmlformats.org/officeDocument/2006/relationships/hyperlink" Target="https://www.youtube.com/watch?v=aIlm8FKCZYQ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imeo.com/109405701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quickmath.com/" TargetMode="External"/><Relationship Id="rId2" Type="http://schemas.openxmlformats.org/officeDocument/2006/relationships/hyperlink" Target="https://www.mathway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ymbolab.com/solver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b.web.umkc.edu/baniyaghoubm/UMKC%20Math%20Newsletter%202019-2020.pdf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EBF0D-F8D7-4157-A911-425F24AFAB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1635" y="597188"/>
            <a:ext cx="9329530" cy="23876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Letting the students know about the pros and cons of step by step online calculators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359707-30C5-43EF-856E-5E1C0DC5B7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1635" y="3121313"/>
            <a:ext cx="4943062" cy="615374"/>
          </a:xfrm>
        </p:spPr>
        <p:txBody>
          <a:bodyPr>
            <a:normAutofit/>
          </a:bodyPr>
          <a:lstStyle/>
          <a:p>
            <a:r>
              <a:rPr lang="en-US" sz="3600" dirty="0"/>
              <a:t>Dr. Majid Bani-Yaghoub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E55B-1CE5-49CF-9BFD-DEBAA66D7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70822"/>
            <a:ext cx="2743200" cy="365125"/>
          </a:xfrm>
        </p:spPr>
        <p:txBody>
          <a:bodyPr/>
          <a:lstStyle/>
          <a:p>
            <a:fld id="{BC95272D-BA6A-44D1-809F-5190000B30CA}" type="slidenum">
              <a:rPr lang="en-US" sz="2000" smtClean="0"/>
              <a:t>1</a:t>
            </a:fld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0899AB-64A6-4C16-B804-D3D6C8292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719" y="4246111"/>
            <a:ext cx="2443889" cy="2426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DC3EEF-8B13-49E3-86F0-DC42F0C0F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262" y="4241132"/>
            <a:ext cx="2374313" cy="242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6D8F6D02-4BC4-4E2C-8790-1C4132975B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596" y="4241132"/>
            <a:ext cx="2965522" cy="94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8FDEC0-E549-4634-83B2-D2F9161511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6" y="5235882"/>
            <a:ext cx="2965522" cy="145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975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6A791-D4F1-4F9C-9449-D1FCED07E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III, Summer 2019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7AA64-290C-43C8-8A72-BD51BB826D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B4AEF-4352-4A35-907B-587110903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272D-BA6A-44D1-809F-5190000B30CA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261F26-65DF-4682-B2CC-B139F4D4F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2034"/>
            <a:ext cx="12192000" cy="512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69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38EDD-A54B-4F8B-928F-A5441D577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spent on each homework: The student was signed </a:t>
            </a:r>
            <a:r>
              <a:rPr lang="en-US" dirty="0" smtClean="0"/>
              <a:t>in, </a:t>
            </a:r>
            <a:r>
              <a:rPr lang="en-US" dirty="0"/>
              <a:t>but doing other things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C5DE6-6DFA-4750-B93F-373B28495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B82880-EB51-4488-8B12-EDDE52363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272D-BA6A-44D1-809F-5190000B30CA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CE810B-CB9A-4D7D-824A-D6F2DAE5F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9503"/>
            <a:ext cx="12192000" cy="49684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69B82D7-56D0-4885-A92F-99F2AF5A21A6}"/>
              </a:ext>
            </a:extLst>
          </p:cNvPr>
          <p:cNvSpPr/>
          <p:nvPr/>
        </p:nvSpPr>
        <p:spPr>
          <a:xfrm>
            <a:off x="8610600" y="5632175"/>
            <a:ext cx="997226" cy="8607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9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143B0-6F19-4746-B7DF-E9E16D6F4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609" y="365125"/>
            <a:ext cx="10840277" cy="1325563"/>
          </a:xfrm>
        </p:spPr>
        <p:txBody>
          <a:bodyPr/>
          <a:lstStyle/>
          <a:p>
            <a:r>
              <a:rPr lang="en-US" dirty="0"/>
              <a:t>Analysis of HW 5: 16 problems solved in 38 min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4595A-146E-48B2-BAD5-70950E025C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936E26-BED0-42DE-A019-BAD86A1B2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272D-BA6A-44D1-809F-5190000B30CA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6FA09E-B7A7-4708-B761-C04B154DF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5625"/>
            <a:ext cx="12192000" cy="500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85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03987-42CC-4D1C-B7AF-530C9283A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835" y="365125"/>
            <a:ext cx="11277599" cy="1325563"/>
          </a:xfrm>
        </p:spPr>
        <p:txBody>
          <a:bodyPr/>
          <a:lstStyle/>
          <a:p>
            <a:r>
              <a:rPr lang="en-US" dirty="0"/>
              <a:t>The student got help from a tutor! Final Grade 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7D5AF-7A1E-4DD6-8E67-937CD5C9B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725797-F476-44A7-A6A8-3B4695F90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272D-BA6A-44D1-809F-5190000B30CA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51D3F1-B869-422B-BF70-A1AE354B9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38330"/>
            <a:ext cx="9763125" cy="33196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300621-7EE3-4D71-BB11-18CB8AAE1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675" y="1345407"/>
            <a:ext cx="7553325" cy="29877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7B6CF0-8500-4E69-86B9-F2908236D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45407"/>
            <a:ext cx="4638675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534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1B4ED-1C3E-46B7-920E-0E719AB95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</a:t>
            </a:r>
            <a:r>
              <a:rPr lang="en-US" dirty="0" err="1"/>
              <a:t>WileyPlus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BD04C-44E2-4D03-A61E-EC6CDF1149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1B7A55-0A79-4530-8478-CEE51D783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272D-BA6A-44D1-809F-5190000B30CA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F36E01-9501-41E7-8BEC-E24E651BA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6113"/>
            <a:ext cx="12192000" cy="12355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7A0A5E-7458-4604-B81E-B621B5E58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33416"/>
            <a:ext cx="12192000" cy="422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17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1C6DE-AE7B-47E9-A134-3E690BF04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2C1D1-569C-4A7A-BB49-03E14E037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962322" cy="4351338"/>
          </a:xfrm>
        </p:spPr>
        <p:txBody>
          <a:bodyPr/>
          <a:lstStyle/>
          <a:p>
            <a:r>
              <a:rPr lang="en-US" dirty="0"/>
              <a:t>All online assignment and quizzes should worth less than 10% of final grade.</a:t>
            </a:r>
          </a:p>
          <a:p>
            <a:r>
              <a:rPr lang="en-US" dirty="0"/>
              <a:t>Let the students know about the consequences of cheating. </a:t>
            </a:r>
          </a:p>
          <a:p>
            <a:r>
              <a:rPr lang="en-US" dirty="0"/>
              <a:t>Active learning: Don’t lecture continuously more than 20 minutes.</a:t>
            </a:r>
          </a:p>
          <a:p>
            <a:r>
              <a:rPr lang="en-US" dirty="0"/>
              <a:t>Projects, Group works, Desmos, History and Applications of Mathematics are key elements of student engagement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4BA77B-F6B9-45A1-BD97-A95F948B4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272D-BA6A-44D1-809F-5190000B30CA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986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D1255-95E0-4C35-87AF-3C3764A04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27C61-8922-4763-AEC4-AC1B78512A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8800" dirty="0"/>
              <a:t>Part </a:t>
            </a:r>
            <a:r>
              <a:rPr lang="en-US" sz="8800" dirty="0" smtClean="0"/>
              <a:t>II </a:t>
            </a:r>
            <a:endParaRPr lang="en-US" sz="8800" dirty="0"/>
          </a:p>
          <a:p>
            <a:pPr marL="0" indent="0">
              <a:buNone/>
            </a:pPr>
            <a:r>
              <a:rPr lang="en-US" sz="8800" dirty="0" smtClean="0"/>
              <a:t>Advanced Cheating </a:t>
            </a:r>
            <a:endParaRPr lang="en-US" sz="8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E5911-F09E-4BDD-922D-9921D1317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272D-BA6A-44D1-809F-5190000B30CA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39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1 Make Arrangements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08562" y="1410243"/>
            <a:ext cx="6564696" cy="369264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272D-BA6A-44D1-809F-5190000B30CA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563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1 Make Arrangements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272D-BA6A-44D1-809F-5190000B30CA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45069" y="1323751"/>
            <a:ext cx="7074263" cy="399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1590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858062" cy="1325563"/>
          </a:xfrm>
        </p:spPr>
        <p:txBody>
          <a:bodyPr/>
          <a:lstStyle/>
          <a:p>
            <a:r>
              <a:rPr lang="en-US" dirty="0" smtClean="0"/>
              <a:t>Step 2: Take pictures from the exam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48577" y="2252159"/>
            <a:ext cx="10295582" cy="579126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272D-BA6A-44D1-809F-5190000B30CA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902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D1255-95E0-4C35-87AF-3C3764A04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27C61-8922-4763-AEC4-AC1B78512A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8800" dirty="0"/>
              <a:t>Part I </a:t>
            </a:r>
          </a:p>
          <a:p>
            <a:pPr marL="0" indent="0">
              <a:buNone/>
            </a:pPr>
            <a:r>
              <a:rPr lang="en-US" sz="8800" dirty="0"/>
              <a:t>Issues with online assignments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E5911-F09E-4BDD-922D-9921D1317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272D-BA6A-44D1-809F-5190000B30C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209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435" y="1174594"/>
            <a:ext cx="6027295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Step 3. Enter the chat room</a:t>
            </a:r>
            <a:br>
              <a:rPr lang="en-US" dirty="0" smtClean="0"/>
            </a:br>
            <a:r>
              <a:rPr lang="en-US" dirty="0" smtClean="0"/>
              <a:t>Make sure your cell phone has enough battery! </a:t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20689" y="921179"/>
            <a:ext cx="7699448" cy="433093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272D-BA6A-44D1-809F-5190000B30CA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1088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2491"/>
            <a:ext cx="4283282" cy="14813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Step 4. Be careful with the instructor, He is very tricky. 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92764" y="1511789"/>
            <a:ext cx="6911024" cy="388745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272D-BA6A-44D1-809F-5190000B30CA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6738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8445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272D-BA6A-44D1-809F-5190000B30CA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37172" y="1500188"/>
            <a:ext cx="6858000" cy="3857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8507" y="1500189"/>
            <a:ext cx="6858000" cy="38576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4187" y="1500188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2104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00189" y="1500190"/>
            <a:ext cx="6858000" cy="385762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272D-BA6A-44D1-809F-5190000B30CA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25461" y="1500186"/>
            <a:ext cx="6858000" cy="3857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94747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1665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272D-BA6A-44D1-809F-5190000B30CA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00188" y="1500188"/>
            <a:ext cx="6858000" cy="3857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4775" y="1500186"/>
            <a:ext cx="6858000" cy="3857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09739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573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D1255-95E0-4C35-87AF-3C3764A04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27C61-8922-4763-AEC4-AC1B78512A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8800" dirty="0"/>
              <a:t>Part </a:t>
            </a:r>
            <a:r>
              <a:rPr lang="en-US" sz="8800" dirty="0" smtClean="0"/>
              <a:t>III </a:t>
            </a:r>
            <a:endParaRPr lang="en-US" sz="8800" dirty="0"/>
          </a:p>
          <a:p>
            <a:pPr marL="0" indent="0">
              <a:buNone/>
            </a:pPr>
            <a:r>
              <a:rPr lang="en-US" sz="8800" dirty="0"/>
              <a:t>Issues with traditional assignments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E5911-F09E-4BDD-922D-9921D1317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272D-BA6A-44D1-809F-5190000B30CA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7506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DB984-CEE7-4158-B92D-4B0387C4F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F31EC-C772-4BA2-99F2-A6C8CC9C9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BC517B-DB83-47D9-B953-53BFB0128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272D-BA6A-44D1-809F-5190000B30CA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B9AFB8A-CEC0-498D-AFE3-ADFB78508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2253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B9CD6-BAF4-4A52-8A3C-24836589A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Step-by-Step Problem Solvers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80C75-5644-4553-A525-6AAB25E6F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hlinkClick r:id="rId2"/>
            </a:endParaRPr>
          </a:p>
          <a:p>
            <a:r>
              <a:rPr lang="en-US" dirty="0">
                <a:hlinkClick r:id="rId3"/>
              </a:rPr>
              <a:t>https://www.youtube.com/watch?v=vZ1tQZ8glXg&amp;feature=youtu.be</a:t>
            </a:r>
            <a:endParaRPr lang="en-US" dirty="0">
              <a:hlinkClick r:id="rId2"/>
            </a:endParaRPr>
          </a:p>
          <a:p>
            <a:r>
              <a:rPr lang="en-US" dirty="0">
                <a:hlinkClick r:id="rId2"/>
              </a:rPr>
              <a:t>https://www.youtube.com/watch?v=aIlm8FKCZYQ</a:t>
            </a:r>
            <a:endParaRPr lang="en-US" dirty="0"/>
          </a:p>
          <a:p>
            <a:r>
              <a:rPr lang="en-US" dirty="0">
                <a:hlinkClick r:id="rId4"/>
              </a:rPr>
              <a:t>https://vimeo.com/109405701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06911-5517-497D-A940-7C05C4CC8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272D-BA6A-44D1-809F-5190000B30CA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6323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FD597-0BB1-4A5D-954C-73099E987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 spreads the word!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7BF93-62C0-4952-98B5-1E2D10529D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EF7250-44CA-42BB-BE36-4CCDC4C0B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272D-BA6A-44D1-809F-5190000B30CA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A744AC-5EB1-4DDC-8E77-E9C78B207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1170" y="1547466"/>
            <a:ext cx="8260830" cy="531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307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56CF9-0DD0-4834-B520-3BC0D9E9B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Step-by-Step Problem Solvers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600A6-7560-43DA-8ED8-AEEA8FF816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Mathway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https://www.mathway.com</a:t>
            </a:r>
            <a:r>
              <a:rPr lang="en-US" dirty="0"/>
              <a:t> </a:t>
            </a:r>
          </a:p>
          <a:p>
            <a:r>
              <a:rPr lang="en-US" dirty="0" err="1"/>
              <a:t>Quickmath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https://quickmath.com/</a:t>
            </a:r>
            <a:endParaRPr lang="en-US" dirty="0"/>
          </a:p>
          <a:p>
            <a:r>
              <a:rPr lang="en-US" dirty="0" err="1"/>
              <a:t>Symbolab</a:t>
            </a:r>
            <a:r>
              <a:rPr lang="en-US" dirty="0"/>
              <a:t>: </a:t>
            </a:r>
            <a:r>
              <a:rPr lang="en-US" dirty="0">
                <a:hlinkClick r:id="rId4"/>
              </a:rPr>
              <a:t>https://www.symbolab.com/solver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D1C0D5-CD68-4E56-AD0D-E0FD6E3E4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272D-BA6A-44D1-809F-5190000B30CA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431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AEF64-00C8-48C2-ADC6-08A47E752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Pearson Courses: Summer 2017-2019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5088F-F032-48E5-B53E-3525BA660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7E8B2-B27D-402A-853E-334E818CA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272D-BA6A-44D1-809F-5190000B30CA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A2050F-A5CC-48C1-94AC-F53881383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1825625"/>
            <a:ext cx="12058650" cy="5029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C45156C-27C7-4EF1-A7A1-3D4AAAA46D4A}"/>
              </a:ext>
            </a:extLst>
          </p:cNvPr>
          <p:cNvSpPr/>
          <p:nvPr/>
        </p:nvSpPr>
        <p:spPr>
          <a:xfrm>
            <a:off x="8650356" y="2615372"/>
            <a:ext cx="2743200" cy="374097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051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ED4EA-2D74-4DD7-B0CA-C990410FF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 and cons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E1029FE9-E2EB-41CE-B529-FDA5296FFD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8697829"/>
              </p:ext>
            </p:extLst>
          </p:nvPr>
        </p:nvGraphicFramePr>
        <p:xfrm>
          <a:off x="957470" y="2885799"/>
          <a:ext cx="10515600" cy="27432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1283191997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12319176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Pros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8676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save a whole lot of time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enhance the technical knowledge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can be more accurate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help with visualization</a:t>
                      </a:r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aid a lot in cheating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can be costly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result in dependence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give a false sense of confidence 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22245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24A26-FAEB-4226-BDDB-4F84CCB98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272D-BA6A-44D1-809F-5190000B30CA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F68082-ABA9-4D8A-A48A-2D61C1BCB823}"/>
              </a:ext>
            </a:extLst>
          </p:cNvPr>
          <p:cNvSpPr/>
          <p:nvPr/>
        </p:nvSpPr>
        <p:spPr>
          <a:xfrm>
            <a:off x="838200" y="2103577"/>
            <a:ext cx="45987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Step by step online calculators</a:t>
            </a:r>
          </a:p>
        </p:txBody>
      </p:sp>
    </p:spTree>
    <p:extLst>
      <p:ext uri="{BB962C8B-B14F-4D97-AF65-F5344CB8AC3E}">
        <p14:creationId xmlns:p14="http://schemas.microsoft.com/office/powerpoint/2010/main" val="2102611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F3434-67DC-4F91-9D5F-73BE4C666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3FDB8-DA38-4973-887B-4CC66B69D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>
                <a:hlinkClick r:id="rId2"/>
              </a:rPr>
              <a:t>RooMath</a:t>
            </a:r>
            <a:r>
              <a:rPr lang="en-US" dirty="0">
                <a:hlinkClick r:id="rId2"/>
              </a:rPr>
              <a:t> Newsletter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“When I found out about Maple and was given access</a:t>
            </a:r>
          </a:p>
          <a:p>
            <a:pPr marL="0" indent="0">
              <a:buNone/>
            </a:pPr>
            <a:r>
              <a:rPr lang="en-US" dirty="0"/>
              <a:t>to a DEC </a:t>
            </a:r>
            <a:r>
              <a:rPr lang="en-US" dirty="0" err="1"/>
              <a:t>VAXStation</a:t>
            </a:r>
            <a:r>
              <a:rPr lang="en-US" dirty="0"/>
              <a:t> in the 1980's I found my teaching to be</a:t>
            </a:r>
          </a:p>
          <a:p>
            <a:pPr marL="0" indent="0">
              <a:buNone/>
            </a:pPr>
            <a:r>
              <a:rPr lang="en-US" dirty="0"/>
              <a:t>liberated because we could go way beyond the manipulations</a:t>
            </a:r>
          </a:p>
          <a:p>
            <a:pPr marL="0" indent="0">
              <a:buNone/>
            </a:pPr>
            <a:r>
              <a:rPr lang="en-US" dirty="0"/>
              <a:t>by hand and those implied limitations as the machine freed up</a:t>
            </a:r>
          </a:p>
          <a:p>
            <a:pPr marL="0" indent="0">
              <a:buNone/>
            </a:pPr>
            <a:r>
              <a:rPr lang="en-US" dirty="0"/>
              <a:t>the tedium and enabled more discovery, the doing of more</a:t>
            </a:r>
          </a:p>
          <a:p>
            <a:pPr marL="0" indent="0">
              <a:buNone/>
            </a:pPr>
            <a:r>
              <a:rPr lang="en-US" dirty="0"/>
              <a:t>meaningful and realistic problems, and the opening to both</a:t>
            </a:r>
          </a:p>
          <a:p>
            <a:pPr marL="0" indent="0">
              <a:buNone/>
            </a:pPr>
            <a:r>
              <a:rPr lang="en-US" dirty="0"/>
              <a:t>higher level thinking and more complex problems.” </a:t>
            </a:r>
          </a:p>
          <a:p>
            <a:pPr marL="0" indent="0" algn="r">
              <a:buNone/>
            </a:pPr>
            <a:r>
              <a:rPr lang="en-US" b="1" dirty="0"/>
              <a:t>Brian Winkel,  Director of SIMIODE  </a:t>
            </a:r>
          </a:p>
          <a:p>
            <a:pPr marL="0" indent="0" algn="r">
              <a:buNone/>
            </a:pPr>
            <a:r>
              <a:rPr lang="en-US" b="1" dirty="0"/>
              <a:t>Professor Emeritus of Mathematics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66860B-B245-4D6D-8352-40B06DA0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272D-BA6A-44D1-809F-5190000B30CA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779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A9E32-E8B9-4341-9071-95CE11F77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II Summer 2019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FC5C5-3E4E-49A7-8FA0-0A99631F1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9CD80-B862-4FDC-86D5-CA277BF07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272D-BA6A-44D1-809F-5190000B30CA}" type="slidenum">
              <a:rPr lang="en-US" sz="2000" smtClean="0"/>
              <a:pPr/>
              <a:t>4</a:t>
            </a:fld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0B6AA4-9025-45E3-8AFD-013F5F4DD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8"/>
            <a:ext cx="12144375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197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0E6B3-D587-4F77-96F7-0C9CFEF14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2A2BF-5E7C-459A-9779-0963027B0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DED56-C143-49A1-AAF0-5EBC4DF5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272D-BA6A-44D1-809F-5190000B30CA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53D92F-1391-4192-AB69-1177FC6C9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5630"/>
            <a:ext cx="12192000" cy="504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017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84813-7B1B-4079-958E-2CA47F6B6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spent on each 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C7212-E95D-444D-9F89-B9A3881250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DE9152-A98E-4D0E-87D4-BF7C47C75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272D-BA6A-44D1-809F-5190000B30CA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247F7B-828B-42BD-8AE0-7CAFFAC43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1917"/>
            <a:ext cx="12192000" cy="507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21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B8717-CEBF-4C08-81D9-0FBC52B1A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of Homework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0C08D-7C5E-4DC1-9689-589BFED16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55CE7E-CDEE-4D81-AEFD-2678CB825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272D-BA6A-44D1-809F-5190000B30CA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8D5FA9-B954-4348-9D36-78B8F8508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5625"/>
            <a:ext cx="12192000" cy="483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290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05720-4331-4718-A366-1D1AA90D0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student asked her sister to solve the problems! The student got a C-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151A9-3ECC-4C75-9338-82D61BC23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272D-BA6A-44D1-809F-5190000B30CA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A898EE-A2E0-444F-82A8-DF8BEB0A0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686" y="2038765"/>
            <a:ext cx="4467225" cy="47529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90FF95-8F18-4A9A-842F-197F4150C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427" y="2038765"/>
            <a:ext cx="5324475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90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AEF64-00C8-48C2-ADC6-08A47E752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Pearson Courses: Summer 2017-2019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5088F-F032-48E5-B53E-3525BA660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7E8B2-B27D-402A-853E-334E818CA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5272D-BA6A-44D1-809F-5190000B30CA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A2050F-A5CC-48C1-94AC-F53881383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1825625"/>
            <a:ext cx="12058650" cy="5029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C45156C-27C7-4EF1-A7A1-3D4AAAA46D4A}"/>
              </a:ext>
            </a:extLst>
          </p:cNvPr>
          <p:cNvSpPr/>
          <p:nvPr/>
        </p:nvSpPr>
        <p:spPr>
          <a:xfrm>
            <a:off x="3110947" y="2620066"/>
            <a:ext cx="2743200" cy="374097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3860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</TotalTime>
  <Words>413</Words>
  <Application>Microsoft Office PowerPoint</Application>
  <PresentationFormat>Widescreen</PresentationFormat>
  <Paragraphs>95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Letting the students know about the pros and cons of step by step online calculators</vt:lpstr>
      <vt:lpstr>PowerPoint Presentation</vt:lpstr>
      <vt:lpstr>Pearson Courses: Summer 2017-2019</vt:lpstr>
      <vt:lpstr>Calculus II Summer 2019</vt:lpstr>
      <vt:lpstr>Class Performance</vt:lpstr>
      <vt:lpstr>Time spent on each homework</vt:lpstr>
      <vt:lpstr>Review of Homework 4</vt:lpstr>
      <vt:lpstr>The student asked her sister to solve the problems! The student got a C-</vt:lpstr>
      <vt:lpstr>Pearson Courses: Summer 2017-2019</vt:lpstr>
      <vt:lpstr>Calculus III, Summer 2019</vt:lpstr>
      <vt:lpstr>Time spent on each homework: The student was signed in, but doing other things</vt:lpstr>
      <vt:lpstr>Analysis of HW 5: 16 problems solved in 38 min</vt:lpstr>
      <vt:lpstr>The student got help from a tutor! Final Grade C</vt:lpstr>
      <vt:lpstr>Example of WileyPlus</vt:lpstr>
      <vt:lpstr>Recommendations</vt:lpstr>
      <vt:lpstr>PowerPoint Presentation</vt:lpstr>
      <vt:lpstr>Step 1 Make Arrangements </vt:lpstr>
      <vt:lpstr>Step 1 Make Arrangements </vt:lpstr>
      <vt:lpstr>Step 2: Take pictures from the exam</vt:lpstr>
      <vt:lpstr>Step 3. Enter the chat room Make sure your cell phone has enough battery!   </vt:lpstr>
      <vt:lpstr>Step 4. Be careful with the instructor, He is very tricky.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Online Step-by-Step Problem Solvers</vt:lpstr>
      <vt:lpstr>Social media spreads the word!</vt:lpstr>
      <vt:lpstr>Online Step-by-Step Problem Solvers</vt:lpstr>
      <vt:lpstr>pros and cons</vt:lpstr>
      <vt:lpstr>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MG</dc:creator>
  <cp:lastModifiedBy>Bani Yaghoub, Majid</cp:lastModifiedBy>
  <cp:revision>41</cp:revision>
  <dcterms:created xsi:type="dcterms:W3CDTF">2019-10-03T13:28:28Z</dcterms:created>
  <dcterms:modified xsi:type="dcterms:W3CDTF">2019-10-04T16:13:53Z</dcterms:modified>
</cp:coreProperties>
</file>