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6" r:id="rId7"/>
    <p:sldId id="263" r:id="rId8"/>
    <p:sldId id="260" r:id="rId9"/>
    <p:sldId id="259" r:id="rId10"/>
    <p:sldId id="267" r:id="rId11"/>
    <p:sldId id="268" r:id="rId12"/>
    <p:sldId id="269" r:id="rId13"/>
    <p:sldId id="264" r:id="rId14"/>
    <p:sldId id="265"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p:scale>
          <a:sx n="100" d="100"/>
          <a:sy n="100" d="100"/>
        </p:scale>
        <p:origin x="-1440" y="-9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CBFDF95-8C6F-44E8-83F1-53443628663E}" type="datetimeFigureOut">
              <a:rPr lang="en-US" smtClean="0"/>
              <a:t>10/3/19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33479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177769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2097678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77082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37515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FDF95-8C6F-44E8-83F1-53443628663E}"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1304695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FDF95-8C6F-44E8-83F1-53443628663E}"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269100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FDF95-8C6F-44E8-83F1-53443628663E}"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2830826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FDF95-8C6F-44E8-83F1-53443628663E}"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93783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FDF95-8C6F-44E8-83F1-53443628663E}"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172923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FDF95-8C6F-44E8-83F1-53443628663E}"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279712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214344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BFDF95-8C6F-44E8-83F1-53443628663E}" type="datetimeFigureOut">
              <a:rPr lang="en-US" smtClean="0"/>
              <a:t>10/3/19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37861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FDF95-8C6F-44E8-83F1-53443628663E}"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73531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FDF95-8C6F-44E8-83F1-53443628663E}" type="datetimeFigureOut">
              <a:rPr lang="en-US" smtClean="0"/>
              <a:t>10/3/19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07558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276415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FDF95-8C6F-44E8-83F1-53443628663E}"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EA11-2936-48A1-B0EE-74583F217097}" type="slidenum">
              <a:rPr lang="en-US" smtClean="0"/>
              <a:t>‹#›</a:t>
            </a:fld>
            <a:endParaRPr lang="en-US"/>
          </a:p>
        </p:txBody>
      </p:sp>
    </p:spTree>
    <p:extLst>
      <p:ext uri="{BB962C8B-B14F-4D97-AF65-F5344CB8AC3E}">
        <p14:creationId xmlns:p14="http://schemas.microsoft.com/office/powerpoint/2010/main" val="39269913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CBFDF95-8C6F-44E8-83F1-53443628663E}" type="datetimeFigureOut">
              <a:rPr lang="en-US" smtClean="0"/>
              <a:t>10/3/19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38DEA11-2936-48A1-B0EE-74583F217097}" type="slidenum">
              <a:rPr lang="en-US" smtClean="0"/>
              <a:t>‹#›</a:t>
            </a:fld>
            <a:endParaRPr lang="en-US"/>
          </a:p>
        </p:txBody>
      </p:sp>
    </p:spTree>
    <p:extLst>
      <p:ext uri="{BB962C8B-B14F-4D97-AF65-F5344CB8AC3E}">
        <p14:creationId xmlns:p14="http://schemas.microsoft.com/office/powerpoint/2010/main" val="38919433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ansascity.com/news/local/community/joco-913/article228763224.html" TargetMode="External"/><Relationship Id="rId4" Type="http://schemas.openxmlformats.org/officeDocument/2006/relationships/hyperlink" Target="https://www.kansascityfed.org/publications/ten/articles/2019/summer2019/bank-releasing-report-on-digital-divide" TargetMode="External"/><Relationship Id="rId5" Type="http://schemas.openxmlformats.org/officeDocument/2006/relationships/hyperlink" Target="https://kclinc.org/news/2019/9/6/seven-lessons-for-curing-the-digital-divide-federal-reserve-bank-of-kc-drops-some-knowledge" TargetMode="External"/><Relationship Id="rId6" Type="http://schemas.openxmlformats.org/officeDocument/2006/relationships/hyperlink" Target="https://www.kansascityfed.org/community/disconnected" TargetMode="External"/><Relationship Id="rId1" Type="http://schemas.openxmlformats.org/officeDocument/2006/relationships/slideLayout" Target="../slideLayouts/slideLayout2.xml"/><Relationship Id="rId2" Type="http://schemas.openxmlformats.org/officeDocument/2006/relationships/hyperlink" Target="https://docs.google.com/file/d/0BzFtF8hfXfXDczN6TXVyT2VDajQ/edi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xios.com/expert-voices-live-the-digital-d-1544632791-d17bd637-7738-45aa-82e2-7e18f126ac28.html" TargetMode="External"/><Relationship Id="rId4" Type="http://schemas.openxmlformats.org/officeDocument/2006/relationships/hyperlink" Target="http://digitalinclusionkc.org/" TargetMode="External"/><Relationship Id="rId5" Type="http://schemas.openxmlformats.org/officeDocument/2006/relationships/hyperlink" Target="https://www.jocogov.org/government/about-johnson-county/fast-facts" TargetMode="External"/><Relationship Id="rId6" Type="http://schemas.openxmlformats.org/officeDocument/2006/relationships/hyperlink" Target="https://reports.mysidewalk.com/3fe0797712" TargetMode="External"/><Relationship Id="rId1" Type="http://schemas.openxmlformats.org/officeDocument/2006/relationships/slideLayout" Target="../slideLayouts/slideLayout2.xml"/><Relationship Id="rId2" Type="http://schemas.openxmlformats.org/officeDocument/2006/relationships/hyperlink" Target="http://www.ascd.org/publications/educational-leadership/feb15/vol72/num05/Helping-to-Close-the-Digital-Divide.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quityinlearning.act.org/wp-content/themes/voltron/img/tech-briefs/the-digital-divide.pdf" TargetMode="External"/><Relationship Id="rId3" Type="http://schemas.openxmlformats.org/officeDocument/2006/relationships/hyperlink" Target="https://digitalequality.in/digital-inclusion-is-more-a-problem-of-education-than-of-technolog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239E8-D2C6-4745-8D4B-85AE9DD3AA5E}"/>
              </a:ext>
            </a:extLst>
          </p:cNvPr>
          <p:cNvSpPr>
            <a:spLocks noGrp="1"/>
          </p:cNvSpPr>
          <p:nvPr>
            <p:ph type="ctrTitle"/>
          </p:nvPr>
        </p:nvSpPr>
        <p:spPr>
          <a:xfrm>
            <a:off x="1143000" y="1625600"/>
            <a:ext cx="7035800" cy="1174750"/>
          </a:xfrm>
        </p:spPr>
        <p:txBody>
          <a:bodyPr>
            <a:normAutofit/>
          </a:bodyPr>
          <a:lstStyle/>
          <a:p>
            <a:r>
              <a:rPr lang="en-US" sz="6600" b="1" i="1" dirty="0">
                <a:latin typeface="Times New Roman" panose="02020603050405020304" pitchFamily="18" charset="0"/>
                <a:cs typeface="Times New Roman" panose="02020603050405020304" pitchFamily="18" charset="0"/>
              </a:rPr>
              <a:t>Digital Divide</a:t>
            </a:r>
          </a:p>
        </p:txBody>
      </p:sp>
      <p:sp>
        <p:nvSpPr>
          <p:cNvPr id="3" name="Subtitle 2">
            <a:extLst>
              <a:ext uri="{FF2B5EF4-FFF2-40B4-BE49-F238E27FC236}">
                <a16:creationId xmlns:a16="http://schemas.microsoft.com/office/drawing/2014/main" xmlns="" id="{81D6F42B-3445-4231-B126-7A38DB9860DE}"/>
              </a:ext>
            </a:extLst>
          </p:cNvPr>
          <p:cNvSpPr>
            <a:spLocks noGrp="1"/>
          </p:cNvSpPr>
          <p:nvPr>
            <p:ph type="subTitle" idx="1"/>
          </p:nvPr>
        </p:nvSpPr>
        <p:spPr>
          <a:xfrm>
            <a:off x="1143000" y="3206750"/>
            <a:ext cx="8008842" cy="2728384"/>
          </a:xfrm>
        </p:spPr>
        <p:txBody>
          <a:bodyPr anchor="t">
            <a:normAutofit/>
          </a:bodyPr>
          <a:lstStyle/>
          <a:p>
            <a:pPr>
              <a:lnSpc>
                <a:spcPct val="110000"/>
              </a:lnSpc>
            </a:pPr>
            <a:endParaRPr lang="en-US" sz="1900" dirty="0">
              <a:latin typeface="Times New Roman" panose="02020603050405020304" pitchFamily="18" charset="0"/>
              <a:cs typeface="Times New Roman" panose="02020603050405020304" pitchFamily="18" charset="0"/>
            </a:endParaRPr>
          </a:p>
          <a:p>
            <a:pPr>
              <a:lnSpc>
                <a:spcPct val="110000"/>
              </a:lnSpc>
            </a:pPr>
            <a:r>
              <a:rPr lang="en-US" sz="1900" dirty="0">
                <a:solidFill>
                  <a:schemeClr val="tx1"/>
                </a:solidFill>
                <a:latin typeface="Times New Roman" panose="02020603050405020304" pitchFamily="18" charset="0"/>
                <a:cs typeface="Times New Roman" panose="02020603050405020304" pitchFamily="18" charset="0"/>
              </a:rPr>
              <a:t>Impact on Mathematics Courses</a:t>
            </a:r>
          </a:p>
          <a:p>
            <a:pPr>
              <a:lnSpc>
                <a:spcPct val="110000"/>
              </a:lnSpc>
            </a:pPr>
            <a:endParaRPr lang="en-US" sz="1900" dirty="0">
              <a:solidFill>
                <a:schemeClr val="tx1"/>
              </a:solidFill>
              <a:latin typeface="Times New Roman" panose="02020603050405020304" pitchFamily="18" charset="0"/>
              <a:cs typeface="Times New Roman" panose="02020603050405020304" pitchFamily="18" charset="0"/>
            </a:endParaRPr>
          </a:p>
          <a:p>
            <a:pPr>
              <a:lnSpc>
                <a:spcPct val="110000"/>
              </a:lnSpc>
            </a:pPr>
            <a:endParaRPr lang="en-US" sz="1900" dirty="0">
              <a:solidFill>
                <a:schemeClr val="tx1"/>
              </a:solidFill>
              <a:latin typeface="Times New Roman" panose="02020603050405020304" pitchFamily="18" charset="0"/>
              <a:cs typeface="Times New Roman" panose="02020603050405020304" pitchFamily="18" charset="0"/>
            </a:endParaRPr>
          </a:p>
          <a:p>
            <a:pPr>
              <a:lnSpc>
                <a:spcPct val="110000"/>
              </a:lnSpc>
            </a:pPr>
            <a:r>
              <a:rPr lang="en-US" sz="1900" cap="none" dirty="0">
                <a:solidFill>
                  <a:schemeClr val="tx1"/>
                </a:solidFill>
                <a:latin typeface="Times New Roman" panose="02020603050405020304" pitchFamily="18" charset="0"/>
                <a:cs typeface="Times New Roman" panose="02020603050405020304" pitchFamily="18" charset="0"/>
              </a:rPr>
              <a:t>David Cobb</a:t>
            </a:r>
          </a:p>
          <a:p>
            <a:pPr>
              <a:lnSpc>
                <a:spcPct val="110000"/>
              </a:lnSpc>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03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8F5A35-315B-4EBC-8095-56A0AB728325}"/>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ACT Survey Results</a:t>
            </a:r>
          </a:p>
        </p:txBody>
      </p:sp>
      <p:sp>
        <p:nvSpPr>
          <p:cNvPr id="3" name="Content Placeholder 2">
            <a:extLst>
              <a:ext uri="{FF2B5EF4-FFF2-40B4-BE49-F238E27FC236}">
                <a16:creationId xmlns:a16="http://schemas.microsoft.com/office/drawing/2014/main" xmlns="" id="{5C9F027B-4F79-439B-9EA0-05F049C77054}"/>
              </a:ext>
            </a:extLst>
          </p:cNvPr>
          <p:cNvSpPr>
            <a:spLocks noGrp="1"/>
          </p:cNvSpPr>
          <p:nvPr>
            <p:ph idx="1"/>
          </p:nvPr>
        </p:nvSpPr>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15% have one or no device at home. These students may face numerous additional challenges not faced by students with access to two or more devices</a:t>
            </a:r>
          </a:p>
          <a:p>
            <a:pPr marL="0" indent="0" algn="ctr">
              <a:buNone/>
            </a:pPr>
            <a:r>
              <a:rPr lang="en-US" sz="3600" b="1" dirty="0">
                <a:latin typeface="Times New Roman" panose="02020603050405020304" pitchFamily="18" charset="0"/>
                <a:cs typeface="Times New Roman" panose="02020603050405020304" pitchFamily="18" charset="0"/>
              </a:rPr>
              <a:t>More detailed statistics on this critical 15%</a:t>
            </a:r>
          </a:p>
          <a:p>
            <a:r>
              <a:rPr lang="en-US" dirty="0">
                <a:latin typeface="Times New Roman" panose="02020603050405020304" pitchFamily="18" charset="0"/>
                <a:cs typeface="Times New Roman" panose="02020603050405020304" pitchFamily="18" charset="0"/>
              </a:rPr>
              <a:t>85% are classified as underserved</a:t>
            </a:r>
          </a:p>
          <a:p>
            <a:r>
              <a:rPr lang="en-US" dirty="0">
                <a:latin typeface="Times New Roman" panose="02020603050405020304" pitchFamily="18" charset="0"/>
                <a:cs typeface="Times New Roman" panose="02020603050405020304" pitchFamily="18" charset="0"/>
              </a:rPr>
              <a:t>22% are first generation </a:t>
            </a:r>
          </a:p>
          <a:p>
            <a:r>
              <a:rPr lang="en-US" dirty="0">
                <a:latin typeface="Times New Roman" panose="02020603050405020304" pitchFamily="18" charset="0"/>
                <a:cs typeface="Times New Roman" panose="02020603050405020304" pitchFamily="18" charset="0"/>
              </a:rPr>
              <a:t>81% are minority </a:t>
            </a:r>
          </a:p>
          <a:p>
            <a:r>
              <a:rPr lang="en-US" dirty="0">
                <a:latin typeface="Times New Roman" panose="02020603050405020304" pitchFamily="18" charset="0"/>
                <a:cs typeface="Times New Roman" panose="02020603050405020304" pitchFamily="18" charset="0"/>
              </a:rPr>
              <a:t>28% reported the one device was provided by the school</a:t>
            </a:r>
          </a:p>
        </p:txBody>
      </p:sp>
    </p:spTree>
    <p:extLst>
      <p:ext uri="{BB962C8B-B14F-4D97-AF65-F5344CB8AC3E}">
        <p14:creationId xmlns:p14="http://schemas.microsoft.com/office/powerpoint/2010/main" val="3136256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3C260-389F-4F18-950C-893BA73EC52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More ACT survey results relating to the 15% one or no device </a:t>
            </a:r>
          </a:p>
        </p:txBody>
      </p:sp>
      <p:sp>
        <p:nvSpPr>
          <p:cNvPr id="3" name="Content Placeholder 2">
            <a:extLst>
              <a:ext uri="{FF2B5EF4-FFF2-40B4-BE49-F238E27FC236}">
                <a16:creationId xmlns:a16="http://schemas.microsoft.com/office/drawing/2014/main" xmlns="" id="{5AF56F37-CC28-484C-B2A8-36D031C2C58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56% only device is a smartphone</a:t>
            </a:r>
          </a:p>
          <a:p>
            <a:r>
              <a:rPr lang="en-US" dirty="0">
                <a:latin typeface="Times New Roman" panose="02020603050405020304" pitchFamily="18" charset="0"/>
                <a:cs typeface="Times New Roman" panose="02020603050405020304" pitchFamily="18" charset="0"/>
              </a:rPr>
              <a:t>47% depend exclusively on a monthly cellular data plan</a:t>
            </a:r>
          </a:p>
          <a:p>
            <a:r>
              <a:rPr lang="en-US" dirty="0">
                <a:latin typeface="Times New Roman" panose="02020603050405020304" pitchFamily="18" charset="0"/>
                <a:cs typeface="Times New Roman" panose="02020603050405020304" pitchFamily="18" charset="0"/>
              </a:rPr>
              <a:t>55% do some homework via the one device</a:t>
            </a:r>
          </a:p>
          <a:p>
            <a:r>
              <a:rPr lang="en-US" dirty="0">
                <a:latin typeface="Times New Roman" panose="02020603050405020304" pitchFamily="18" charset="0"/>
                <a:cs typeface="Times New Roman" panose="02020603050405020304" pitchFamily="18" charset="0"/>
              </a:rPr>
              <a:t>48% of smartphone only do some homework via the phone</a:t>
            </a:r>
          </a:p>
        </p:txBody>
      </p:sp>
    </p:spTree>
    <p:extLst>
      <p:ext uri="{BB962C8B-B14F-4D97-AF65-F5344CB8AC3E}">
        <p14:creationId xmlns:p14="http://schemas.microsoft.com/office/powerpoint/2010/main" val="130705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AEA001-4A4C-4FD3-8AF0-AB36C05420F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ACT Recommendations</a:t>
            </a:r>
          </a:p>
        </p:txBody>
      </p:sp>
      <p:sp>
        <p:nvSpPr>
          <p:cNvPr id="3" name="Content Placeholder 2">
            <a:extLst>
              <a:ext uri="{FF2B5EF4-FFF2-40B4-BE49-F238E27FC236}">
                <a16:creationId xmlns:a16="http://schemas.microsoft.com/office/drawing/2014/main" xmlns="" id="{49A1C3A5-5D8D-4819-B42E-B8B473B6209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Expand device access and internet among those who lack them i.e. serve the underserved</a:t>
            </a:r>
          </a:p>
          <a:p>
            <a:r>
              <a:rPr lang="en-US" dirty="0">
                <a:latin typeface="Times New Roman" panose="02020603050405020304" pitchFamily="18" charset="0"/>
                <a:cs typeface="Times New Roman" panose="02020603050405020304" pitchFamily="18" charset="0"/>
              </a:rPr>
              <a:t>Ensure that all students have easy access to the applications they need for school-related activities via mobile technology. </a:t>
            </a:r>
          </a:p>
          <a:p>
            <a:r>
              <a:rPr lang="en-US" dirty="0">
                <a:latin typeface="Times New Roman" panose="02020603050405020304" pitchFamily="18" charset="0"/>
                <a:cs typeface="Times New Roman" panose="02020603050405020304" pitchFamily="18" charset="0"/>
              </a:rPr>
              <a:t>Educators should do their best to ensure that students can easily find, view and use required electronic materials via their phones and that such use does not place an unmanageable burden on their or their </a:t>
            </a:r>
            <a:r>
              <a:rPr lang="en-US" dirty="0" err="1">
                <a:latin typeface="Times New Roman" panose="02020603050405020304" pitchFamily="18" charset="0"/>
                <a:cs typeface="Times New Roman" panose="02020603050405020304" pitchFamily="18" charset="0"/>
              </a:rPr>
              <a:t>familes</a:t>
            </a:r>
            <a:r>
              <a:rPr lang="en-US" dirty="0">
                <a:latin typeface="Times New Roman" panose="02020603050405020304" pitchFamily="18" charset="0"/>
                <a:cs typeface="Times New Roman" panose="02020603050405020304" pitchFamily="18" charset="0"/>
              </a:rPr>
              <a:t> data plans</a:t>
            </a:r>
          </a:p>
        </p:txBody>
      </p:sp>
    </p:spTree>
    <p:extLst>
      <p:ext uri="{BB962C8B-B14F-4D97-AF65-F5344CB8AC3E}">
        <p14:creationId xmlns:p14="http://schemas.microsoft.com/office/powerpoint/2010/main" val="236644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B2D96C-81FF-41BA-9921-617B47AD776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My experience Donnelly College &amp; </a:t>
            </a:r>
            <a:r>
              <a:rPr lang="en-US" b="1" dirty="0" smtClean="0">
                <a:latin typeface="Times New Roman" panose="02020603050405020304" pitchFamily="18" charset="0"/>
                <a:cs typeface="Times New Roman" panose="02020603050405020304" pitchFamily="18" charset="0"/>
              </a:rPr>
              <a:t>JCCC Developmental Math classes </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1DFE3174-1455-40DA-97E5-948425ADA4FD}"/>
              </a:ext>
            </a:extLst>
          </p:cNvPr>
          <p:cNvSpPr>
            <a:spLocks noGrp="1"/>
          </p:cNvSpPr>
          <p:nvPr>
            <p:ph idx="1"/>
          </p:nvPr>
        </p:nvSpPr>
        <p:spPr/>
        <p:txBody>
          <a:bodyPr>
            <a:normAutofit fontScale="92500" lnSpcReduction="20000"/>
          </a:bodyPr>
          <a:lstStyle/>
          <a:p>
            <a:pPr marL="0" indent="0" algn="ctr">
              <a:buNone/>
            </a:pPr>
            <a:r>
              <a:rPr lang="en-US" b="1" dirty="0">
                <a:latin typeface="Times New Roman" panose="02020603050405020304" pitchFamily="18" charset="0"/>
                <a:cs typeface="Times New Roman" panose="02020603050405020304" pitchFamily="18" charset="0"/>
              </a:rPr>
              <a:t>Information gathered from student surveys 2011-2019</a:t>
            </a:r>
          </a:p>
          <a:p>
            <a:pPr marL="0" indent="0" algn="ctr">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20% - 25% of Donnelly students report limited internet access or limited computer availability</a:t>
            </a:r>
          </a:p>
          <a:p>
            <a:r>
              <a:rPr lang="en-US" dirty="0">
                <a:latin typeface="Times New Roman" panose="02020603050405020304" pitchFamily="18" charset="0"/>
                <a:cs typeface="Times New Roman" panose="02020603050405020304" pitchFamily="18" charset="0"/>
              </a:rPr>
              <a:t>15% - 20% of JCCC students report limited internet access or limited computer availability</a:t>
            </a:r>
          </a:p>
          <a:p>
            <a:r>
              <a:rPr lang="en-US" dirty="0">
                <a:latin typeface="Times New Roman" panose="02020603050405020304" pitchFamily="18" charset="0"/>
                <a:cs typeface="Times New Roman" panose="02020603050405020304" pitchFamily="18" charset="0"/>
              </a:rPr>
              <a:t>60% - 75% Donnelly report they do not like online math work</a:t>
            </a:r>
          </a:p>
          <a:p>
            <a:r>
              <a:rPr lang="en-US" dirty="0">
                <a:latin typeface="Times New Roman" panose="02020603050405020304" pitchFamily="18" charset="0"/>
                <a:cs typeface="Times New Roman" panose="02020603050405020304" pitchFamily="18" charset="0"/>
              </a:rPr>
              <a:t>50% - 60% JCCC report they do not like online math work</a:t>
            </a:r>
          </a:p>
        </p:txBody>
      </p:sp>
    </p:spTree>
    <p:extLst>
      <p:ext uri="{BB962C8B-B14F-4D97-AF65-F5344CB8AC3E}">
        <p14:creationId xmlns:p14="http://schemas.microsoft.com/office/powerpoint/2010/main" val="5842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F9A721-4EED-4BC1-AB3D-E6C8599DEFBE}"/>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What should you do now?</a:t>
            </a:r>
          </a:p>
        </p:txBody>
      </p:sp>
      <p:sp>
        <p:nvSpPr>
          <p:cNvPr id="3" name="Content Placeholder 2">
            <a:extLst>
              <a:ext uri="{FF2B5EF4-FFF2-40B4-BE49-F238E27FC236}">
                <a16:creationId xmlns:a16="http://schemas.microsoft.com/office/drawing/2014/main" xmlns="" id="{FC0FE638-AEBC-4F4C-A1C2-B5913913A99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Be aware of technology limitations some of your students have and they may not share. Some may be going to the Public Library for technology.</a:t>
            </a:r>
          </a:p>
          <a:p>
            <a:r>
              <a:rPr lang="en-US" dirty="0">
                <a:latin typeface="Times New Roman" panose="02020603050405020304" pitchFamily="18" charset="0"/>
                <a:cs typeface="Times New Roman" panose="02020603050405020304" pitchFamily="18" charset="0"/>
              </a:rPr>
              <a:t>Use beginning of semester survey to find out if technology limitations exists among your students.</a:t>
            </a:r>
          </a:p>
          <a:p>
            <a:r>
              <a:rPr lang="en-US" dirty="0">
                <a:latin typeface="Times New Roman" panose="02020603050405020304" pitchFamily="18" charset="0"/>
                <a:cs typeface="Times New Roman" panose="02020603050405020304" pitchFamily="18" charset="0"/>
              </a:rPr>
              <a:t>Make sure your school has some classes available to the students on both sides of the Digital Divide.</a:t>
            </a:r>
          </a:p>
        </p:txBody>
      </p:sp>
    </p:spTree>
    <p:extLst>
      <p:ext uri="{BB962C8B-B14F-4D97-AF65-F5344CB8AC3E}">
        <p14:creationId xmlns:p14="http://schemas.microsoft.com/office/powerpoint/2010/main" val="2913262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C44D77-69A2-4CDF-8325-B28E52893E2F}"/>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Sources</a:t>
            </a:r>
          </a:p>
        </p:txBody>
      </p:sp>
      <p:sp>
        <p:nvSpPr>
          <p:cNvPr id="3" name="Content Placeholder 2">
            <a:extLst>
              <a:ext uri="{FF2B5EF4-FFF2-40B4-BE49-F238E27FC236}">
                <a16:creationId xmlns:a16="http://schemas.microsoft.com/office/drawing/2014/main" xmlns="" id="{2F2A7400-3354-4D64-956E-F5CF7817859D}"/>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Google study 2012  </a:t>
            </a:r>
            <a:r>
              <a:rPr lang="en-US" u="sng" dirty="0">
                <a:hlinkClick r:id="rId2"/>
              </a:rPr>
              <a:t>https://docs.google.com/file/d/0BzFtF8hfXfXDczN6TXVyT2VDajQ/edit</a:t>
            </a:r>
            <a:endParaRPr lang="en-US" dirty="0"/>
          </a:p>
          <a:p>
            <a:r>
              <a:rPr lang="en-US" dirty="0">
                <a:latin typeface="Times New Roman" panose="02020603050405020304" pitchFamily="18" charset="0"/>
                <a:cs typeface="Times New Roman" panose="02020603050405020304" pitchFamily="18" charset="0"/>
              </a:rPr>
              <a:t>DeSoto 2019 </a:t>
            </a:r>
            <a:r>
              <a:rPr lang="en-US" u="sng" dirty="0">
                <a:hlinkClick r:id="rId3"/>
              </a:rPr>
              <a:t>https://www.kansascity.com/news/local/community/joco-913/article228763224.html</a:t>
            </a:r>
            <a:endParaRPr lang="en-US" dirty="0"/>
          </a:p>
          <a:p>
            <a:r>
              <a:rPr lang="en-US" dirty="0">
                <a:latin typeface="Times New Roman" panose="02020603050405020304" pitchFamily="18" charset="0"/>
                <a:cs typeface="Times New Roman" panose="02020603050405020304" pitchFamily="18" charset="0"/>
              </a:rPr>
              <a:t>Federal Reserve Bank of KC  </a:t>
            </a:r>
            <a:r>
              <a:rPr lang="en-US" u="sng" dirty="0">
                <a:hlinkClick r:id="rId4"/>
              </a:rPr>
              <a:t>https://www.kansascityfed.org/publications/ten/articles/2019/summer2019/bank-releasing-report-on-digital-divide</a:t>
            </a:r>
            <a:endParaRPr lang="en-US" dirty="0"/>
          </a:p>
          <a:p>
            <a:r>
              <a:rPr lang="en-US" dirty="0">
                <a:latin typeface="Times New Roman" panose="02020603050405020304" pitchFamily="18" charset="0"/>
                <a:cs typeface="Times New Roman" panose="02020603050405020304" pitchFamily="18" charset="0"/>
              </a:rPr>
              <a:t>Seven lessons  from Federal Reserve Bank </a:t>
            </a:r>
            <a:r>
              <a:rPr lang="en-US" u="sng" dirty="0">
                <a:hlinkClick r:id="rId5"/>
              </a:rPr>
              <a:t>https://kclinc.org/news/2019/9/6/seven-lessons-for-curing-the-digital-divide-federal-reserve-bank-of-kc-drops-some-knowledge</a:t>
            </a:r>
            <a:endParaRPr lang="en-US" dirty="0"/>
          </a:p>
          <a:p>
            <a:r>
              <a:rPr lang="en-US" u="sng" dirty="0">
                <a:hlinkClick r:id="rId6"/>
              </a:rPr>
              <a:t>https://www.kansascityfed.org/community/disconnected</a:t>
            </a:r>
            <a:endParaRPr lang="en-US" dirty="0"/>
          </a:p>
          <a:p>
            <a:endParaRPr lang="en-US" dirty="0"/>
          </a:p>
        </p:txBody>
      </p:sp>
    </p:spTree>
    <p:extLst>
      <p:ext uri="{BB962C8B-B14F-4D97-AF65-F5344CB8AC3E}">
        <p14:creationId xmlns:p14="http://schemas.microsoft.com/office/powerpoint/2010/main" val="3980202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E7D3B-69F4-40CA-8931-7DD1CB0F8D17}"/>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Sources</a:t>
            </a:r>
            <a:endParaRPr lang="en-US" dirty="0"/>
          </a:p>
        </p:txBody>
      </p:sp>
      <p:sp>
        <p:nvSpPr>
          <p:cNvPr id="3" name="Content Placeholder 2">
            <a:extLst>
              <a:ext uri="{FF2B5EF4-FFF2-40B4-BE49-F238E27FC236}">
                <a16:creationId xmlns:a16="http://schemas.microsoft.com/office/drawing/2014/main" xmlns="" id="{20C08B23-ED06-4D72-9852-535A62ABC5CC}"/>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Educational Leadership February 2015  </a:t>
            </a:r>
            <a:r>
              <a:rPr lang="en-US" u="sng" dirty="0">
                <a:hlinkClick r:id="rId2"/>
              </a:rPr>
              <a:t>http://www.ascd.org/publications/educational-leadership/feb15/vol72/num05/Helping-to-Close-the-Digital-Divide.aspx</a:t>
            </a:r>
            <a:endParaRPr lang="en-US" dirty="0"/>
          </a:p>
          <a:p>
            <a:r>
              <a:rPr lang="en-US" dirty="0">
                <a:latin typeface="Times New Roman" panose="02020603050405020304" pitchFamily="18" charset="0"/>
                <a:cs typeface="Times New Roman" panose="02020603050405020304" pitchFamily="18" charset="0"/>
              </a:rPr>
              <a:t>Expert </a:t>
            </a:r>
            <a:r>
              <a:rPr lang="en-US" dirty="0"/>
              <a:t>   </a:t>
            </a:r>
            <a:r>
              <a:rPr lang="en-US" u="sng" dirty="0">
                <a:hlinkClick r:id="rId3"/>
              </a:rPr>
              <a:t>https://www.axios.com/expert-voices-live-the-digital-d-1544632791-d17bd637-7738-45aa-82e2-7e18f126ac28.html</a:t>
            </a:r>
            <a:endParaRPr lang="en-US" dirty="0"/>
          </a:p>
          <a:p>
            <a:r>
              <a:rPr lang="en-US" dirty="0">
                <a:latin typeface="Times New Roman" panose="02020603050405020304" pitchFamily="18" charset="0"/>
                <a:cs typeface="Times New Roman" panose="02020603050405020304" pitchFamily="18" charset="0"/>
              </a:rPr>
              <a:t>Digital Inclusion KC  </a:t>
            </a:r>
            <a:r>
              <a:rPr lang="en-US" u="sng" dirty="0">
                <a:hlinkClick r:id="rId4"/>
              </a:rPr>
              <a:t>http://digitalinclusionkc.org/</a:t>
            </a:r>
            <a:endParaRPr lang="en-US" dirty="0"/>
          </a:p>
          <a:p>
            <a:r>
              <a:rPr lang="en-US" dirty="0">
                <a:latin typeface="Times New Roman" panose="02020603050405020304" pitchFamily="18" charset="0"/>
                <a:cs typeface="Times New Roman" panose="02020603050405020304" pitchFamily="18" charset="0"/>
              </a:rPr>
              <a:t>41% of Johnson county is rural unincorporated </a:t>
            </a:r>
            <a:r>
              <a:rPr lang="en-US" u="sng" dirty="0">
                <a:hlinkClick r:id="rId5"/>
              </a:rPr>
              <a:t>https://www.jocogov.org/government/about-johnson-county/fast-facts</a:t>
            </a:r>
            <a:endParaRPr lang="en-US" dirty="0"/>
          </a:p>
          <a:p>
            <a:r>
              <a:rPr lang="en-US" dirty="0">
                <a:latin typeface="Times New Roman" panose="02020603050405020304" pitchFamily="18" charset="0"/>
                <a:cs typeface="Times New Roman" panose="02020603050405020304" pitchFamily="18" charset="0"/>
              </a:rPr>
              <a:t>Internet access at home in Johnson county</a:t>
            </a:r>
            <a:r>
              <a:rPr lang="en-US" dirty="0"/>
              <a:t>     </a:t>
            </a:r>
            <a:r>
              <a:rPr lang="en-US" u="sng" dirty="0">
                <a:hlinkClick r:id="rId6"/>
              </a:rPr>
              <a:t>https://reports.mysidewalk.com/3fe0797712</a:t>
            </a:r>
            <a:endParaRPr lang="en-US" u="sng" dirty="0"/>
          </a:p>
          <a:p>
            <a:endParaRPr lang="en-US" dirty="0"/>
          </a:p>
          <a:p>
            <a:endParaRPr lang="en-US" dirty="0"/>
          </a:p>
        </p:txBody>
      </p:sp>
    </p:spTree>
    <p:extLst>
      <p:ext uri="{BB962C8B-B14F-4D97-AF65-F5344CB8AC3E}">
        <p14:creationId xmlns:p14="http://schemas.microsoft.com/office/powerpoint/2010/main" val="1189207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32ED1-15DC-4D25-A845-542F514C43DE}"/>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Sources</a:t>
            </a:r>
            <a:endParaRPr lang="en-US" dirty="0"/>
          </a:p>
        </p:txBody>
      </p:sp>
      <p:sp>
        <p:nvSpPr>
          <p:cNvPr id="3" name="Content Placeholder 2">
            <a:extLst>
              <a:ext uri="{FF2B5EF4-FFF2-40B4-BE49-F238E27FC236}">
                <a16:creationId xmlns:a16="http://schemas.microsoft.com/office/drawing/2014/main" xmlns="" id="{5D499B53-AE29-4AC9-8BDD-613C82C2C736}"/>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Digital Divide Equality</a:t>
            </a:r>
          </a:p>
          <a:p>
            <a:r>
              <a:rPr lang="en-US" u="sng" dirty="0">
                <a:hlinkClick r:id="rId2"/>
              </a:rPr>
              <a:t>https://equityinlearning.act.org/wp-content/themes/voltron/img/tech-briefs/the-digital-divide.pdf</a:t>
            </a:r>
            <a:endParaRPr lang="en-US" dirty="0"/>
          </a:p>
          <a:p>
            <a:r>
              <a:rPr lang="en-US" u="sng" dirty="0">
                <a:hlinkClick r:id="rId3"/>
              </a:rPr>
              <a:t>https://digitalequality.in/digital-inclusion-is-more-a-problem-of-education-than-of-technology/</a:t>
            </a:r>
            <a:endParaRPr lang="en-US" dirty="0"/>
          </a:p>
          <a:p>
            <a:endParaRPr lang="en-US" dirty="0"/>
          </a:p>
        </p:txBody>
      </p:sp>
    </p:spTree>
    <p:extLst>
      <p:ext uri="{BB962C8B-B14F-4D97-AF65-F5344CB8AC3E}">
        <p14:creationId xmlns:p14="http://schemas.microsoft.com/office/powerpoint/2010/main" val="63138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extLst/>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86C73-A367-4A42-BCE8-DD7864B91FD7}"/>
              </a:ext>
            </a:extLst>
          </p:cNvPr>
          <p:cNvSpPr>
            <a:spLocks noGrp="1"/>
          </p:cNvSpPr>
          <p:nvPr>
            <p:ph type="title"/>
          </p:nvPr>
        </p:nvSpPr>
        <p:spPr/>
        <p:txBody>
          <a:bodyPr>
            <a:normAutofit/>
          </a:bodyPr>
          <a:lstStyle/>
          <a:p>
            <a:pPr algn="r"/>
            <a:r>
              <a:rPr lang="en-US" sz="3100" b="1">
                <a:latin typeface="Times New Roman" panose="02020603050405020304" pitchFamily="18" charset="0"/>
                <a:cs typeface="Times New Roman" panose="02020603050405020304" pitchFamily="18" charset="0"/>
              </a:rPr>
              <a:t>What is the Digital Divide? </a:t>
            </a:r>
            <a:r>
              <a:rPr lang="en-US" sz="3100">
                <a:latin typeface="Times New Roman" panose="02020603050405020304" pitchFamily="18" charset="0"/>
                <a:cs typeface="Times New Roman" panose="02020603050405020304" pitchFamily="18" charset="0"/>
              </a:rPr>
              <a:t/>
            </a:r>
            <a:br>
              <a:rPr lang="en-US" sz="3100">
                <a:latin typeface="Times New Roman" panose="02020603050405020304" pitchFamily="18" charset="0"/>
                <a:cs typeface="Times New Roman" panose="02020603050405020304" pitchFamily="18" charset="0"/>
              </a:rPr>
            </a:br>
            <a:r>
              <a:rPr lang="en-US" sz="3100">
                <a:latin typeface="Times New Roman" panose="02020603050405020304" pitchFamily="18" charset="0"/>
                <a:cs typeface="Times New Roman" panose="02020603050405020304" pitchFamily="18" charset="0"/>
              </a:rPr>
              <a:t/>
            </a:r>
            <a:br>
              <a:rPr lang="en-US" sz="3100">
                <a:latin typeface="Times New Roman" panose="02020603050405020304" pitchFamily="18" charset="0"/>
                <a:cs typeface="Times New Roman" panose="02020603050405020304" pitchFamily="18" charset="0"/>
              </a:rPr>
            </a:br>
            <a:r>
              <a:rPr lang="en-US" sz="3100" b="1">
                <a:latin typeface="Times New Roman" panose="02020603050405020304" pitchFamily="18" charset="0"/>
                <a:cs typeface="Times New Roman" panose="02020603050405020304" pitchFamily="18" charset="0"/>
              </a:rPr>
              <a:t>When did it start?</a:t>
            </a:r>
            <a:endParaRPr lang="en-US" sz="3100" b="1"/>
          </a:p>
        </p:txBody>
      </p:sp>
      <p:sp>
        <p:nvSpPr>
          <p:cNvPr id="3" name="Content Placeholder 2">
            <a:extLst>
              <a:ext uri="{FF2B5EF4-FFF2-40B4-BE49-F238E27FC236}">
                <a16:creationId xmlns:a16="http://schemas.microsoft.com/office/drawing/2014/main" xmlns="" id="{38F52F02-B293-47AE-BD82-62E2532EEBD5}"/>
              </a:ext>
            </a:extLst>
          </p:cNvPr>
          <p:cNvSpPr>
            <a:spLocks noGrp="1"/>
          </p:cNvSpPr>
          <p:nvPr>
            <p:ph idx="1"/>
          </p:nvPr>
        </p:nvSpPr>
        <p:spPr>
          <a:xfrm>
            <a:off x="1141411" y="2249487"/>
            <a:ext cx="7631927" cy="3541714"/>
          </a:xfrm>
        </p:spPr>
        <p:txBody>
          <a:bodyPr anchor="t">
            <a:normAutofit/>
          </a:bodyPr>
          <a:lstStyle/>
          <a:p>
            <a:endParaRPr lang="en-US" sz="2000">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a:p>
            <a:r>
              <a:rPr lang="en-US" sz="2000">
                <a:latin typeface="Times New Roman" panose="02020603050405020304" pitchFamily="18" charset="0"/>
                <a:cs typeface="Times New Roman" panose="02020603050405020304" pitchFamily="18" charset="0"/>
              </a:rPr>
              <a:t>Digital Divide – Haves and Haves not – but of what?</a:t>
            </a:r>
          </a:p>
          <a:p>
            <a:r>
              <a:rPr lang="en-US" sz="2000">
                <a:latin typeface="Times New Roman" panose="02020603050405020304" pitchFamily="18" charset="0"/>
                <a:cs typeface="Times New Roman" panose="02020603050405020304" pitchFamily="18" charset="0"/>
              </a:rPr>
              <a:t>Is it internet availability or more? </a:t>
            </a:r>
          </a:p>
          <a:p>
            <a:r>
              <a:rPr lang="en-US" sz="2000">
                <a:latin typeface="Times New Roman" panose="02020603050405020304" pitchFamily="18" charset="0"/>
                <a:cs typeface="Times New Roman" panose="02020603050405020304" pitchFamily="18" charset="0"/>
              </a:rPr>
              <a:t>First documented – Gaillard, 2001</a:t>
            </a:r>
          </a:p>
          <a:p>
            <a:endParaRPr lang="en-US" sz="2000"/>
          </a:p>
        </p:txBody>
      </p:sp>
    </p:spTree>
    <p:extLst>
      <p:ext uri="{BB962C8B-B14F-4D97-AF65-F5344CB8AC3E}">
        <p14:creationId xmlns:p14="http://schemas.microsoft.com/office/powerpoint/2010/main" val="235774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8CAAAF-266B-4DF2-A244-7AD659BC8375}"/>
              </a:ext>
            </a:extLst>
          </p:cNvPr>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Google Fiber says</a:t>
            </a:r>
          </a:p>
        </p:txBody>
      </p:sp>
      <p:sp>
        <p:nvSpPr>
          <p:cNvPr id="3" name="Content Placeholder 2">
            <a:extLst>
              <a:ext uri="{FF2B5EF4-FFF2-40B4-BE49-F238E27FC236}">
                <a16:creationId xmlns:a16="http://schemas.microsoft.com/office/drawing/2014/main" xmlns="" id="{818847F2-DC8F-44B0-9702-0143C37E079F}"/>
              </a:ext>
            </a:extLst>
          </p:cNvPr>
          <p:cNvSpPr>
            <a:spLocks noGrp="1"/>
          </p:cNvSpPr>
          <p:nvPr>
            <p:ph idx="1"/>
          </p:nvPr>
        </p:nvSpPr>
        <p:spPr>
          <a:xfrm>
            <a:off x="838200" y="1825625"/>
            <a:ext cx="10515600" cy="3382797"/>
          </a:xfrm>
        </p:spPr>
        <p:txBody>
          <a:bodyPr/>
          <a:lstStyle/>
          <a:p>
            <a:pPr marL="0" indent="0">
              <a:buNone/>
            </a:pPr>
            <a:r>
              <a:rPr lang="en-US" dirty="0">
                <a:latin typeface="Times New Roman" panose="02020603050405020304" pitchFamily="18" charset="0"/>
                <a:cs typeface="Times New Roman" panose="02020603050405020304" pitchFamily="18" charset="0"/>
              </a:rPr>
              <a:t> Reliable High-Speed Internet</a:t>
            </a:r>
          </a:p>
          <a:p>
            <a:endParaRPr lang="en-US" dirty="0"/>
          </a:p>
          <a:p>
            <a:endParaRPr lang="en-US" dirty="0"/>
          </a:p>
          <a:p>
            <a:pPr marL="0" indent="0" algn="ctr">
              <a:buNone/>
            </a:pPr>
            <a:r>
              <a:rPr lang="en-US" sz="4400" i="1" dirty="0">
                <a:latin typeface="Times New Roman" panose="02020603050405020304" pitchFamily="18" charset="0"/>
                <a:cs typeface="Times New Roman" panose="02020603050405020304" pitchFamily="18" charset="0"/>
              </a:rPr>
              <a:t>ACT  says</a:t>
            </a:r>
          </a:p>
          <a:p>
            <a:pPr marL="0" indent="0">
              <a:buNone/>
            </a:pPr>
            <a:r>
              <a:rPr lang="en-US" dirty="0">
                <a:latin typeface="Times New Roman" panose="02020603050405020304" pitchFamily="18" charset="0"/>
                <a:cs typeface="Times New Roman" panose="02020603050405020304" pitchFamily="18" charset="0"/>
              </a:rPr>
              <a:t> Reliable Broadband </a:t>
            </a:r>
            <a:r>
              <a:rPr lang="en-US" b="1" i="1" dirty="0">
                <a:latin typeface="Times New Roman" panose="02020603050405020304" pitchFamily="18" charset="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a computer/tablet device </a:t>
            </a:r>
          </a:p>
        </p:txBody>
      </p:sp>
    </p:spTree>
    <p:extLst>
      <p:ext uri="{BB962C8B-B14F-4D97-AF65-F5344CB8AC3E}">
        <p14:creationId xmlns:p14="http://schemas.microsoft.com/office/powerpoint/2010/main" val="288987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3154E-F94B-4F5A-82BC-A8BCBA828C68}"/>
              </a:ext>
            </a:extLst>
          </p:cNvPr>
          <p:cNvSpPr>
            <a:spLocks noGrp="1"/>
          </p:cNvSpPr>
          <p:nvPr>
            <p:ph type="ctrTitle"/>
          </p:nvPr>
        </p:nvSpPr>
        <p:spPr>
          <a:xfrm>
            <a:off x="1524000" y="1075335"/>
            <a:ext cx="9144000" cy="1053388"/>
          </a:xfrm>
        </p:spPr>
        <p:txBody>
          <a:bodyPr/>
          <a:lstStyle/>
          <a:p>
            <a:r>
              <a:rPr lang="en-US" b="1" dirty="0">
                <a:latin typeface="Times New Roman" panose="02020603050405020304" pitchFamily="18" charset="0"/>
                <a:cs typeface="Times New Roman" panose="02020603050405020304" pitchFamily="18" charset="0"/>
              </a:rPr>
              <a:t>US in general</a:t>
            </a:r>
          </a:p>
        </p:txBody>
      </p:sp>
      <p:sp>
        <p:nvSpPr>
          <p:cNvPr id="3" name="Subtitle 2">
            <a:extLst>
              <a:ext uri="{FF2B5EF4-FFF2-40B4-BE49-F238E27FC236}">
                <a16:creationId xmlns:a16="http://schemas.microsoft.com/office/drawing/2014/main" xmlns="" id="{4E3A359C-3B20-451B-906E-4794F56EC741}"/>
              </a:ext>
            </a:extLst>
          </p:cNvPr>
          <p:cNvSpPr>
            <a:spLocks noGrp="1"/>
          </p:cNvSpPr>
          <p:nvPr>
            <p:ph type="subTitle" idx="1"/>
          </p:nvPr>
        </p:nvSpPr>
        <p:spPr>
          <a:xfrm>
            <a:off x="1524000" y="3602038"/>
            <a:ext cx="9280550" cy="1935568"/>
          </a:xfrm>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Only 71% of Americans subscribe to broadband at home even lower among minorities (Goodman 2013)</a:t>
            </a:r>
          </a:p>
          <a:p>
            <a:r>
              <a:rPr lang="en-US" sz="2800" dirty="0">
                <a:solidFill>
                  <a:schemeClr val="tx1"/>
                </a:solidFill>
                <a:latin typeface="Times New Roman" panose="02020603050405020304" pitchFamily="18" charset="0"/>
                <a:cs typeface="Times New Roman" panose="02020603050405020304" pitchFamily="18" charset="0"/>
              </a:rPr>
              <a:t>FCC - Feb 2018  6% of Americans have no access to highspeed internet</a:t>
            </a:r>
          </a:p>
        </p:txBody>
      </p:sp>
    </p:spTree>
    <p:extLst>
      <p:ext uri="{BB962C8B-B14F-4D97-AF65-F5344CB8AC3E}">
        <p14:creationId xmlns:p14="http://schemas.microsoft.com/office/powerpoint/2010/main" val="383488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A43534-CC3A-4330-978C-09500E6F04BF}"/>
              </a:ext>
            </a:extLst>
          </p:cNvPr>
          <p:cNvSpPr>
            <a:spLocks noGrp="1"/>
          </p:cNvSpPr>
          <p:nvPr>
            <p:ph type="title"/>
          </p:nvPr>
        </p:nvSpPr>
        <p:spPr>
          <a:xfrm>
            <a:off x="838200" y="365125"/>
            <a:ext cx="10515600" cy="1536827"/>
          </a:xfrm>
        </p:spPr>
        <p:txBody>
          <a:bodyPr/>
          <a:lstStyle/>
          <a:p>
            <a:pPr algn="ctr"/>
            <a:r>
              <a:rPr lang="en-US" b="1" dirty="0">
                <a:latin typeface="Times New Roman" panose="02020603050405020304" pitchFamily="18" charset="0"/>
                <a:cs typeface="Times New Roman" panose="02020603050405020304" pitchFamily="18" charset="0"/>
              </a:rPr>
              <a:t>Kansas City</a:t>
            </a:r>
            <a:br>
              <a:rPr lang="en-US"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Google Study</a:t>
            </a:r>
          </a:p>
        </p:txBody>
      </p:sp>
      <p:sp>
        <p:nvSpPr>
          <p:cNvPr id="3" name="Content Placeholder 2">
            <a:extLst>
              <a:ext uri="{FF2B5EF4-FFF2-40B4-BE49-F238E27FC236}">
                <a16:creationId xmlns:a16="http://schemas.microsoft.com/office/drawing/2014/main" xmlns="" id="{95645234-A635-4F0B-97A0-6C8D64D7647E}"/>
              </a:ext>
            </a:extLst>
          </p:cNvPr>
          <p:cNvSpPr>
            <a:spLocks noGrp="1"/>
          </p:cNvSpPr>
          <p:nvPr>
            <p:ph idx="1"/>
          </p:nvPr>
        </p:nvSpPr>
        <p:spPr>
          <a:xfrm>
            <a:off x="838200" y="1967789"/>
            <a:ext cx="10515600" cy="433791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Google study of the state of Internet connectivity in KC </a:t>
            </a:r>
          </a:p>
          <a:p>
            <a:r>
              <a:rPr lang="en-US" dirty="0">
                <a:latin typeface="Times New Roman" panose="02020603050405020304" pitchFamily="18" charset="0"/>
                <a:cs typeface="Times New Roman" panose="02020603050405020304" pitchFamily="18" charset="0"/>
              </a:rPr>
              <a:t>3,219 surveyed over the phone</a:t>
            </a: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3600" b="1" dirty="0">
                <a:latin typeface="Times New Roman" panose="02020603050405020304" pitchFamily="18" charset="0"/>
                <a:cs typeface="Times New Roman" panose="02020603050405020304" pitchFamily="18" charset="0"/>
              </a:rPr>
              <a:t>Results</a:t>
            </a:r>
          </a:p>
          <a:p>
            <a:r>
              <a:rPr lang="en-US" dirty="0">
                <a:latin typeface="Times New Roman" panose="02020603050405020304" pitchFamily="18" charset="0"/>
                <a:cs typeface="Times New Roman" panose="02020603050405020304" pitchFamily="18" charset="0"/>
              </a:rPr>
              <a:t>25% do not have broadband at home</a:t>
            </a:r>
          </a:p>
          <a:p>
            <a:r>
              <a:rPr lang="en-US" dirty="0">
                <a:latin typeface="Times New Roman" panose="02020603050405020304" pitchFamily="18" charset="0"/>
                <a:cs typeface="Times New Roman" panose="02020603050405020304" pitchFamily="18" charset="0"/>
              </a:rPr>
              <a:t>17% do not use the internet at all</a:t>
            </a:r>
          </a:p>
          <a:p>
            <a:r>
              <a:rPr lang="en-US" dirty="0">
                <a:latin typeface="Times New Roman" panose="02020603050405020304" pitchFamily="18" charset="0"/>
                <a:cs typeface="Times New Roman" panose="02020603050405020304" pitchFamily="18" charset="0"/>
              </a:rPr>
              <a:t>Of this 17%, 28% state lack of access about half say too expensive and the other half don’t have a computer </a:t>
            </a:r>
          </a:p>
        </p:txBody>
      </p:sp>
    </p:spTree>
    <p:extLst>
      <p:ext uri="{BB962C8B-B14F-4D97-AF65-F5344CB8AC3E}">
        <p14:creationId xmlns:p14="http://schemas.microsoft.com/office/powerpoint/2010/main" val="163537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EFB1B-A30C-4632-A8F3-3E0E5FC6986D}"/>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Johnson County</a:t>
            </a:r>
          </a:p>
        </p:txBody>
      </p:sp>
      <p:sp>
        <p:nvSpPr>
          <p:cNvPr id="3" name="Content Placeholder 2">
            <a:extLst>
              <a:ext uri="{FF2B5EF4-FFF2-40B4-BE49-F238E27FC236}">
                <a16:creationId xmlns:a16="http://schemas.microsoft.com/office/drawing/2014/main" xmlns="" id="{71151DC9-4619-4E84-A739-44CEC2C9A6E9}"/>
              </a:ext>
            </a:extLst>
          </p:cNvPr>
          <p:cNvSpPr>
            <a:spLocks noGrp="1"/>
          </p:cNvSpPr>
          <p:nvPr>
            <p:ph idx="1"/>
          </p:nvPr>
        </p:nvSpPr>
        <p:spPr>
          <a:xfrm>
            <a:off x="1141412" y="2249486"/>
            <a:ext cx="9905999" cy="4144963"/>
          </a:xfrm>
        </p:spPr>
        <p:txBody>
          <a:bodyPr>
            <a:normAutofit fontScale="70000" lnSpcReduction="20000"/>
          </a:bodyPr>
          <a:lstStyle/>
          <a:p>
            <a:r>
              <a:rPr lang="en-US" sz="3400" dirty="0">
                <a:latin typeface="Times New Roman" panose="02020603050405020304" pitchFamily="18" charset="0"/>
                <a:cs typeface="Times New Roman" panose="02020603050405020304" pitchFamily="18" charset="0"/>
              </a:rPr>
              <a:t>Lack of internet more common in rural areas </a:t>
            </a:r>
          </a:p>
          <a:p>
            <a:r>
              <a:rPr lang="en-US" sz="3400" dirty="0">
                <a:latin typeface="Times New Roman" panose="02020603050405020304" pitchFamily="18" charset="0"/>
                <a:cs typeface="Times New Roman" panose="02020603050405020304" pitchFamily="18" charset="0"/>
              </a:rPr>
              <a:t>41% of Johnson County is rural unincorporated</a:t>
            </a:r>
          </a:p>
          <a:p>
            <a:r>
              <a:rPr lang="en-US" sz="3400" dirty="0">
                <a:latin typeface="Times New Roman" panose="02020603050405020304" pitchFamily="18" charset="0"/>
                <a:cs typeface="Times New Roman" panose="02020603050405020304" pitchFamily="18" charset="0"/>
              </a:rPr>
              <a:t>6.75% of Olathe has no internet access</a:t>
            </a:r>
          </a:p>
          <a:p>
            <a:r>
              <a:rPr lang="en-US" sz="3400" dirty="0">
                <a:latin typeface="Times New Roman" panose="02020603050405020304" pitchFamily="18" charset="0"/>
                <a:cs typeface="Times New Roman" panose="02020603050405020304" pitchFamily="18" charset="0"/>
              </a:rPr>
              <a:t>7.4% of Johnson County has no internet access</a:t>
            </a:r>
          </a:p>
          <a:p>
            <a:r>
              <a:rPr lang="en-US" sz="3400" dirty="0">
                <a:latin typeface="Times New Roman" panose="02020603050405020304" pitchFamily="18" charset="0"/>
                <a:cs typeface="Times New Roman" panose="02020603050405020304" pitchFamily="18" charset="0"/>
              </a:rPr>
              <a:t>15.3 % of Kansas City Metro (KS-MO) has no internet access</a:t>
            </a:r>
          </a:p>
          <a:p>
            <a:r>
              <a:rPr lang="en-US" sz="3400" dirty="0">
                <a:latin typeface="Times New Roman" panose="02020603050405020304" pitchFamily="18" charset="0"/>
                <a:cs typeface="Times New Roman" panose="02020603050405020304" pitchFamily="18" charset="0"/>
              </a:rPr>
              <a:t>Parts of Spring Hill, De Soto, Gardner have no land-based internet service of any kind </a:t>
            </a:r>
          </a:p>
          <a:p>
            <a:endParaRPr lang="en-US"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From US Census 2013-2017, KC Star April 2, 2019</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12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0C4F7-2E0A-4AA7-B29D-0BB702F628F6}"/>
              </a:ext>
            </a:extLst>
          </p:cNvPr>
          <p:cNvSpPr>
            <a:spLocks noGrp="1"/>
          </p:cNvSpPr>
          <p:nvPr>
            <p:ph type="title"/>
          </p:nvPr>
        </p:nvSpPr>
        <p:spPr>
          <a:xfrm>
            <a:off x="838200" y="534010"/>
            <a:ext cx="10515600" cy="1645920"/>
          </a:xfrm>
        </p:spPr>
        <p:txBody>
          <a:bodyPr>
            <a:normAutofit/>
          </a:bodyPr>
          <a:lstStyle/>
          <a:p>
            <a:pPr algn="ctr"/>
            <a:r>
              <a:rPr lang="en-US" b="1" dirty="0">
                <a:latin typeface="Times New Roman" panose="02020603050405020304" pitchFamily="18" charset="0"/>
                <a:cs typeface="Times New Roman" panose="02020603050405020304" pitchFamily="18" charset="0"/>
              </a:rPr>
              <a:t>What about Education?</a:t>
            </a:r>
            <a:br>
              <a:rPr lang="en-US"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FCC- online learning</a:t>
            </a:r>
          </a:p>
        </p:txBody>
      </p:sp>
      <p:sp>
        <p:nvSpPr>
          <p:cNvPr id="3" name="Content Placeholder 2">
            <a:extLst>
              <a:ext uri="{FF2B5EF4-FFF2-40B4-BE49-F238E27FC236}">
                <a16:creationId xmlns:a16="http://schemas.microsoft.com/office/drawing/2014/main" xmlns="" id="{9B3EF05F-4CAF-4657-8A20-84F187EFC045}"/>
              </a:ext>
            </a:extLst>
          </p:cNvPr>
          <p:cNvSpPr>
            <a:spLocks noGrp="1"/>
          </p:cNvSpPr>
          <p:nvPr>
            <p:ph idx="1"/>
          </p:nvPr>
        </p:nvSpPr>
        <p:spPr>
          <a:xfrm>
            <a:off x="838200" y="2362811"/>
            <a:ext cx="10515600" cy="3015639"/>
          </a:xfrm>
        </p:spPr>
        <p:txBody>
          <a:bodyPr>
            <a:normAutofit fontScale="25000" lnSpcReduction="20000"/>
          </a:bodyPr>
          <a:lstStyle/>
          <a:p>
            <a:r>
              <a:rPr lang="en-US" sz="9600" dirty="0">
                <a:latin typeface="Times New Roman" panose="02020603050405020304" pitchFamily="18" charset="0"/>
                <a:cs typeface="Times New Roman" panose="02020603050405020304" pitchFamily="18" charset="0"/>
              </a:rPr>
              <a:t>Affordable broadband access - minimum download speed </a:t>
            </a:r>
            <a:r>
              <a:rPr lang="en-US" sz="5900" dirty="0">
                <a:latin typeface="Times New Roman" panose="02020603050405020304" pitchFamily="18" charset="0"/>
                <a:cs typeface="Times New Roman" panose="02020603050405020304" pitchFamily="18" charset="0"/>
              </a:rPr>
              <a:t>of 25Mbps and upload of 3Mbps</a:t>
            </a:r>
          </a:p>
          <a:p>
            <a:r>
              <a:rPr lang="en-US" sz="9600" dirty="0">
                <a:latin typeface="Times New Roman" panose="02020603050405020304" pitchFamily="18" charset="0"/>
                <a:cs typeface="Times New Roman" panose="02020603050405020304" pitchFamily="18" charset="0"/>
              </a:rPr>
              <a:t>Access to desktop or laptop </a:t>
            </a:r>
            <a:r>
              <a:rPr lang="en-US" sz="7400" dirty="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Mobile devices do not provide functionality for</a:t>
            </a:r>
          </a:p>
          <a:p>
            <a:pPr marL="0" indent="0">
              <a:buNone/>
            </a:pPr>
            <a:r>
              <a:rPr lang="en-US" sz="9600" dirty="0">
                <a:latin typeface="Times New Roman" panose="02020603050405020304" pitchFamily="18" charset="0"/>
                <a:cs typeface="Times New Roman" panose="02020603050405020304" pitchFamily="18" charset="0"/>
              </a:rPr>
              <a:t> homework</a:t>
            </a:r>
          </a:p>
          <a:p>
            <a:r>
              <a:rPr lang="en-US" sz="9600" dirty="0">
                <a:latin typeface="Times New Roman" panose="02020603050405020304" pitchFamily="18" charset="0"/>
                <a:cs typeface="Times New Roman" panose="02020603050405020304" pitchFamily="18" charset="0"/>
              </a:rPr>
              <a:t>Digital skills -  more than minimal skills</a:t>
            </a:r>
          </a:p>
          <a:p>
            <a:endParaRPr lang="en-US" sz="9600" dirty="0">
              <a:latin typeface="Times New Roman" panose="02020603050405020304" pitchFamily="18" charset="0"/>
              <a:cs typeface="Times New Roman" panose="02020603050405020304" pitchFamily="18" charset="0"/>
            </a:endParaRPr>
          </a:p>
          <a:p>
            <a:endParaRPr lang="en-US" dirty="0"/>
          </a:p>
          <a:p>
            <a:pPr marL="0" indent="0">
              <a:buNone/>
            </a:pPr>
            <a:r>
              <a:rPr lang="en-US" sz="4200" dirty="0">
                <a:latin typeface="Times New Roman" panose="02020603050405020304" pitchFamily="18" charset="0"/>
                <a:cs typeface="Times New Roman" panose="02020603050405020304" pitchFamily="18" charset="0"/>
              </a:rPr>
              <a:t>July 2019</a:t>
            </a:r>
          </a:p>
        </p:txBody>
      </p:sp>
    </p:spTree>
    <p:extLst>
      <p:ext uri="{BB962C8B-B14F-4D97-AF65-F5344CB8AC3E}">
        <p14:creationId xmlns:p14="http://schemas.microsoft.com/office/powerpoint/2010/main" val="234187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C3A19D-E7B2-4446-A4D9-2B1EC8BAB728}"/>
              </a:ext>
            </a:extLst>
          </p:cNvPr>
          <p:cNvSpPr>
            <a:spLocks noGrp="1"/>
          </p:cNvSpPr>
          <p:nvPr>
            <p:ph type="ctrTitle"/>
          </p:nvPr>
        </p:nvSpPr>
        <p:spPr>
          <a:xfrm>
            <a:off x="1524000" y="1082651"/>
            <a:ext cx="9144000" cy="965605"/>
          </a:xfrm>
        </p:spPr>
        <p:txBody>
          <a:bodyPr>
            <a:normAutofit/>
          </a:bodyPr>
          <a:lstStyle/>
          <a:p>
            <a:r>
              <a:rPr lang="en-US" dirty="0">
                <a:latin typeface="Times New Roman" panose="02020603050405020304" pitchFamily="18" charset="0"/>
                <a:cs typeface="Times New Roman" panose="02020603050405020304" pitchFamily="18" charset="0"/>
              </a:rPr>
              <a:t>ACT </a:t>
            </a:r>
          </a:p>
        </p:txBody>
      </p:sp>
      <p:sp>
        <p:nvSpPr>
          <p:cNvPr id="3" name="Subtitle 2">
            <a:extLst>
              <a:ext uri="{FF2B5EF4-FFF2-40B4-BE49-F238E27FC236}">
                <a16:creationId xmlns:a16="http://schemas.microsoft.com/office/drawing/2014/main" xmlns="" id="{B07BD489-94C6-4295-9233-8D5F81C4F883}"/>
              </a:ext>
            </a:extLst>
          </p:cNvPr>
          <p:cNvSpPr>
            <a:spLocks noGrp="1"/>
          </p:cNvSpPr>
          <p:nvPr>
            <p:ph type="subTitle" idx="1"/>
          </p:nvPr>
        </p:nvSpPr>
        <p:spPr>
          <a:xfrm>
            <a:off x="1524000" y="2538374"/>
            <a:ext cx="9144000" cy="2326234"/>
          </a:xfrm>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“Digital Divide” the gap between people who have sufficient knowledge </a:t>
            </a:r>
            <a:r>
              <a:rPr lang="en-US" b="1" i="1" dirty="0">
                <a:solidFill>
                  <a:schemeClr val="tx1"/>
                </a:solidFill>
                <a:latin typeface="Times New Roman" panose="02020603050405020304" pitchFamily="18" charset="0"/>
                <a:cs typeface="Times New Roman" panose="02020603050405020304" pitchFamily="18" charset="0"/>
              </a:rPr>
              <a:t>of , and </a:t>
            </a:r>
            <a:r>
              <a:rPr lang="en-US" dirty="0">
                <a:solidFill>
                  <a:schemeClr val="tx1"/>
                </a:solidFill>
                <a:latin typeface="Times New Roman" panose="02020603050405020304" pitchFamily="18" charset="0"/>
                <a:cs typeface="Times New Roman" panose="02020603050405020304" pitchFamily="18" charset="0"/>
              </a:rPr>
              <a:t>access to technology and those who do not</a:t>
            </a:r>
          </a:p>
          <a:p>
            <a:r>
              <a:rPr lang="en-US" dirty="0">
                <a:solidFill>
                  <a:schemeClr val="tx1"/>
                </a:solidFill>
                <a:latin typeface="Times New Roman" panose="02020603050405020304" pitchFamily="18" charset="0"/>
                <a:cs typeface="Times New Roman" panose="02020603050405020304" pitchFamily="18" charset="0"/>
              </a:rPr>
              <a:t>To date, most research about the digital divide has focused on the US population generally, with little attention paid to the divide among students in the educational system  (2018)</a:t>
            </a:r>
          </a:p>
        </p:txBody>
      </p:sp>
    </p:spTree>
    <p:extLst>
      <p:ext uri="{BB962C8B-B14F-4D97-AF65-F5344CB8AC3E}">
        <p14:creationId xmlns:p14="http://schemas.microsoft.com/office/powerpoint/2010/main" val="410164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E058F5-8D2E-4377-BD40-D5C5EBCD2E4B}"/>
              </a:ext>
            </a:extLst>
          </p:cNvPr>
          <p:cNvSpPr>
            <a:spLocks noGrp="1"/>
          </p:cNvSpPr>
          <p:nvPr>
            <p:ph type="ctrTitle"/>
          </p:nvPr>
        </p:nvSpPr>
        <p:spPr>
          <a:xfrm>
            <a:off x="1524000" y="552299"/>
            <a:ext cx="9144000" cy="1693467"/>
          </a:xfrm>
        </p:spPr>
        <p:txBody>
          <a:bodyPr>
            <a:normAutofit/>
          </a:bodyPr>
          <a:lstStyle/>
          <a:p>
            <a:r>
              <a:rPr lang="en-US" b="1" dirty="0">
                <a:latin typeface="Times New Roman" panose="02020603050405020304" pitchFamily="18" charset="0"/>
                <a:cs typeface="Times New Roman" panose="02020603050405020304" pitchFamily="18" charset="0"/>
              </a:rPr>
              <a:t>Survey of 7,223 students taking ACT April 2017</a:t>
            </a:r>
          </a:p>
        </p:txBody>
      </p:sp>
      <p:sp>
        <p:nvSpPr>
          <p:cNvPr id="3" name="Subtitle 2">
            <a:extLst>
              <a:ext uri="{FF2B5EF4-FFF2-40B4-BE49-F238E27FC236}">
                <a16:creationId xmlns:a16="http://schemas.microsoft.com/office/drawing/2014/main" xmlns="" id="{E7CD1727-4A17-41F0-86D9-97ACC5F24211}"/>
              </a:ext>
            </a:extLst>
          </p:cNvPr>
          <p:cNvSpPr>
            <a:spLocks noGrp="1"/>
          </p:cNvSpPr>
          <p:nvPr>
            <p:ph type="subTitle" idx="1"/>
          </p:nvPr>
        </p:nvSpPr>
        <p:spPr>
          <a:xfrm>
            <a:off x="1524000" y="2553005"/>
            <a:ext cx="9144000" cy="3752697"/>
          </a:xfrm>
        </p:spPr>
        <p:txBody>
          <a:bodyPr>
            <a:normAutofit fontScale="85000" lnSpcReduction="10000"/>
          </a:bodyPr>
          <a:lstStyle/>
          <a:p>
            <a:r>
              <a:rPr lang="en-US" dirty="0">
                <a:solidFill>
                  <a:schemeClr val="tx1"/>
                </a:solidFill>
                <a:latin typeface="Times New Roman" panose="02020603050405020304" pitchFamily="18" charset="0"/>
                <a:cs typeface="Times New Roman" panose="02020603050405020304" pitchFamily="18" charset="0"/>
              </a:rPr>
              <a:t>Most research on the Digital Divide has focused on the US population generally with little attention paid to determining whether the divide exists among students in the US education system.</a:t>
            </a:r>
          </a:p>
          <a:p>
            <a:r>
              <a:rPr lang="en-US" dirty="0">
                <a:solidFill>
                  <a:schemeClr val="tx1"/>
                </a:solidFill>
                <a:latin typeface="Times New Roman" panose="02020603050405020304" pitchFamily="18" charset="0"/>
                <a:cs typeface="Times New Roman" panose="02020603050405020304" pitchFamily="18" charset="0"/>
              </a:rPr>
              <a:t>ACT survey</a:t>
            </a:r>
          </a:p>
          <a:p>
            <a:pPr marL="342900"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The number and kinds of devices they have (e.g., smartphones, laptop computers, tablet computers)</a:t>
            </a:r>
          </a:p>
          <a:p>
            <a:pPr marL="342900"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The kind and reliability of the internet connection(s) available to them</a:t>
            </a:r>
          </a:p>
          <a:p>
            <a:pPr marL="342900" indent="-342900" algn="l">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How often they needed to use electronic devices and the internet for school-related activities </a:t>
            </a:r>
          </a:p>
        </p:txBody>
      </p:sp>
    </p:spTree>
    <p:extLst>
      <p:ext uri="{BB962C8B-B14F-4D97-AF65-F5344CB8AC3E}">
        <p14:creationId xmlns:p14="http://schemas.microsoft.com/office/powerpoint/2010/main" val="3940474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
  <TotalTime>53</TotalTime>
  <Words>1060</Words>
  <Application>Microsoft Macintosh PowerPoint</Application>
  <PresentationFormat>Custom</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Circuit</vt:lpstr>
      <vt:lpstr>Digital Divide</vt:lpstr>
      <vt:lpstr>What is the Digital Divide?   When did it start?</vt:lpstr>
      <vt:lpstr>Google Fiber says</vt:lpstr>
      <vt:lpstr>US in general</vt:lpstr>
      <vt:lpstr>Kansas City Google Study</vt:lpstr>
      <vt:lpstr>Johnson County</vt:lpstr>
      <vt:lpstr>What about Education? FCC- online learning</vt:lpstr>
      <vt:lpstr>ACT </vt:lpstr>
      <vt:lpstr>Survey of 7,223 students taking ACT April 2017</vt:lpstr>
      <vt:lpstr>ACT Survey Results</vt:lpstr>
      <vt:lpstr>More ACT survey results relating to the 15% one or no device </vt:lpstr>
      <vt:lpstr>ACT Recommendations</vt:lpstr>
      <vt:lpstr>My experience Donnelly College &amp; JCCC Developmental Math classes </vt:lpstr>
      <vt:lpstr>What should you do now?</vt:lpstr>
      <vt:lpstr>Sources</vt:lpstr>
      <vt:lpstr>Sources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Divide</dc:title>
  <dc:creator>Dave Cobb</dc:creator>
  <cp:lastModifiedBy>Diego Payan</cp:lastModifiedBy>
  <cp:revision>6</cp:revision>
  <dcterms:created xsi:type="dcterms:W3CDTF">2019-10-03T00:30:49Z</dcterms:created>
  <dcterms:modified xsi:type="dcterms:W3CDTF">2019-10-03T17:21:45Z</dcterms:modified>
</cp:coreProperties>
</file>